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6"/>
  </p:notesMasterIdLst>
  <p:sldIdLst>
    <p:sldId id="768" r:id="rId3"/>
    <p:sldId id="799" r:id="rId4"/>
    <p:sldId id="804" r:id="rId5"/>
    <p:sldId id="779" r:id="rId6"/>
    <p:sldId id="805" r:id="rId7"/>
    <p:sldId id="806" r:id="rId8"/>
    <p:sldId id="801" r:id="rId9"/>
    <p:sldId id="795" r:id="rId10"/>
    <p:sldId id="796" r:id="rId11"/>
    <p:sldId id="797" r:id="rId12"/>
    <p:sldId id="798" r:id="rId13"/>
    <p:sldId id="454" r:id="rId14"/>
    <p:sldId id="416" r:id="rId15"/>
    <p:sldId id="519" r:id="rId16"/>
    <p:sldId id="685" r:id="rId17"/>
    <p:sldId id="399" r:id="rId18"/>
    <p:sldId id="499" r:id="rId19"/>
    <p:sldId id="789" r:id="rId20"/>
    <p:sldId id="790" r:id="rId21"/>
    <p:sldId id="736" r:id="rId22"/>
    <p:sldId id="739" r:id="rId23"/>
    <p:sldId id="748" r:id="rId24"/>
    <p:sldId id="749" r:id="rId25"/>
    <p:sldId id="766" r:id="rId26"/>
    <p:sldId id="756" r:id="rId27"/>
    <p:sldId id="803" r:id="rId28"/>
    <p:sldId id="316" r:id="rId29"/>
    <p:sldId id="771" r:id="rId30"/>
    <p:sldId id="772" r:id="rId31"/>
    <p:sldId id="802" r:id="rId32"/>
    <p:sldId id="448" r:id="rId33"/>
    <p:sldId id="785" r:id="rId34"/>
    <p:sldId id="469" r:id="rId35"/>
    <p:sldId id="470" r:id="rId36"/>
    <p:sldId id="774" r:id="rId37"/>
    <p:sldId id="474" r:id="rId38"/>
    <p:sldId id="767" r:id="rId39"/>
    <p:sldId id="782" r:id="rId40"/>
    <p:sldId id="783" r:id="rId41"/>
    <p:sldId id="556" r:id="rId42"/>
    <p:sldId id="784" r:id="rId43"/>
    <p:sldId id="476" r:id="rId44"/>
    <p:sldId id="391" r:id="rId45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0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A281C"/>
    <a:srgbClr val="D70F48"/>
    <a:srgbClr val="FC6A10"/>
    <a:srgbClr val="DE8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473" autoAdjust="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E4-4E8E-9693-66EDD398609A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E4-4E8E-9693-66EDD398609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E4-4E8E-9693-66EDD3986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40-4C5D-9AE7-25D0F8C4D905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40-4C5D-9AE7-25D0F8C4D90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40-4C5D-9AE7-25D0F8C4D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7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20-4A1F-AC02-E2E96884EDAE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20-4A1F-AC02-E2E96884EDA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20-4A1F-AC02-E2E96884E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786931-3939-414B-946C-E1B119D6C8B2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F81FD41-E7E0-4F98-8095-AA5368F61416}">
      <dgm:prSet phldrT="[Texte]"/>
      <dgm:spPr/>
      <dgm:t>
        <a:bodyPr/>
        <a:lstStyle/>
        <a:p>
          <a:endParaRPr lang="fr-FR" dirty="0"/>
        </a:p>
      </dgm:t>
    </dgm:pt>
    <dgm:pt modelId="{7CA77138-5493-4655-8316-6C5CE2B62C93}" type="parTrans" cxnId="{9DC0BBF4-CAF8-4949-A1EB-D2BC5B886159}">
      <dgm:prSet/>
      <dgm:spPr/>
      <dgm:t>
        <a:bodyPr/>
        <a:lstStyle/>
        <a:p>
          <a:endParaRPr lang="fr-FR"/>
        </a:p>
      </dgm:t>
    </dgm:pt>
    <dgm:pt modelId="{591A44D1-60BE-4A69-A9F0-D4FDCE5448C8}" type="sibTrans" cxnId="{9DC0BBF4-CAF8-4949-A1EB-D2BC5B886159}">
      <dgm:prSet/>
      <dgm:spPr/>
      <dgm:t>
        <a:bodyPr/>
        <a:lstStyle/>
        <a:p>
          <a:endParaRPr lang="fr-FR"/>
        </a:p>
      </dgm:t>
    </dgm:pt>
    <dgm:pt modelId="{C1F16315-DAC2-4B89-9337-D6C1A1291E7B}">
      <dgm:prSet phldrT="[Texte]" custT="1"/>
      <dgm:spPr/>
      <dgm:t>
        <a:bodyPr/>
        <a:lstStyle/>
        <a:p>
          <a:pPr algn="r"/>
          <a:r>
            <a:rPr lang="ar-LB" sz="2400" b="1" dirty="0"/>
            <a:t>توطيد جسور التواصل بين </a:t>
          </a:r>
          <a:r>
            <a:rPr lang="ar-LB" sz="2400" b="1" dirty="0" err="1"/>
            <a:t>مهنيي</a:t>
          </a:r>
          <a:r>
            <a:rPr lang="ar-LB" sz="2400" b="1" dirty="0"/>
            <a:t> الصحة ومختلف مكونات مجال مكافحة الفساد، بما</a:t>
          </a:r>
          <a:r>
            <a:rPr lang="fr-FR" sz="2400" b="1" dirty="0"/>
            <a:t> </a:t>
          </a:r>
          <a:r>
            <a:rPr lang="ar-LB" sz="2400" b="1" dirty="0"/>
            <a:t>يشمل المؤسسات الرسمية ومنظمات المجتمع المدني، مع تعزيز الحوار البناء وتجنب أي توترات أو اتهامات متبادلة قد تعيق التعاون المثمر</a:t>
          </a:r>
          <a:r>
            <a:rPr lang="ar-LB" sz="1800" b="1" dirty="0"/>
            <a:t>.</a:t>
          </a:r>
          <a:endParaRPr lang="fr-FR" sz="1800" dirty="0"/>
        </a:p>
      </dgm:t>
    </dgm:pt>
    <dgm:pt modelId="{6336692A-59D9-495B-80EB-F370E5E1351F}" type="parTrans" cxnId="{6FA3CD6D-9B6E-4FC8-B6FD-BD46A2E3B50A}">
      <dgm:prSet/>
      <dgm:spPr/>
      <dgm:t>
        <a:bodyPr/>
        <a:lstStyle/>
        <a:p>
          <a:endParaRPr lang="fr-FR"/>
        </a:p>
      </dgm:t>
    </dgm:pt>
    <dgm:pt modelId="{A363B78F-10B3-4DE2-8B7B-46FAF318A066}" type="sibTrans" cxnId="{6FA3CD6D-9B6E-4FC8-B6FD-BD46A2E3B50A}">
      <dgm:prSet/>
      <dgm:spPr/>
      <dgm:t>
        <a:bodyPr/>
        <a:lstStyle/>
        <a:p>
          <a:endParaRPr lang="fr-FR"/>
        </a:p>
      </dgm:t>
    </dgm:pt>
    <dgm:pt modelId="{ABC4E9EF-E603-48BA-B2E9-F40F1E8839DF}">
      <dgm:prSet phldrT="[Texte]"/>
      <dgm:spPr/>
      <dgm:t>
        <a:bodyPr/>
        <a:lstStyle/>
        <a:p>
          <a:endParaRPr lang="fr-FR" dirty="0"/>
        </a:p>
      </dgm:t>
    </dgm:pt>
    <dgm:pt modelId="{145A4593-E8E1-48CE-B3E4-8D58A5686075}" type="parTrans" cxnId="{945911AC-DD23-439C-94F8-C2F58BD6F69E}">
      <dgm:prSet/>
      <dgm:spPr/>
      <dgm:t>
        <a:bodyPr/>
        <a:lstStyle/>
        <a:p>
          <a:endParaRPr lang="fr-FR"/>
        </a:p>
      </dgm:t>
    </dgm:pt>
    <dgm:pt modelId="{6416FAD5-AFE8-4CBE-A0C6-696695B58194}" type="sibTrans" cxnId="{945911AC-DD23-439C-94F8-C2F58BD6F69E}">
      <dgm:prSet/>
      <dgm:spPr/>
      <dgm:t>
        <a:bodyPr/>
        <a:lstStyle/>
        <a:p>
          <a:endParaRPr lang="fr-FR"/>
        </a:p>
      </dgm:t>
    </dgm:pt>
    <dgm:pt modelId="{2923CD59-407E-4AE5-A997-E9B801B32426}">
      <dgm:prSet phldrT="[Texte]" custT="1"/>
      <dgm:spPr/>
      <dgm:t>
        <a:bodyPr/>
        <a:lstStyle/>
        <a:p>
          <a:pPr algn="r"/>
          <a:r>
            <a:rPr lang="ar-LB" sz="2400" b="1" dirty="0"/>
            <a:t>توحيد المفاهيم حول قضايا الفساد في قطاع الصحة و إيجاد لغة مشتركة بين مختلف الفاعلين</a:t>
          </a:r>
          <a:endParaRPr lang="fr-FR" sz="2400" dirty="0"/>
        </a:p>
      </dgm:t>
    </dgm:pt>
    <dgm:pt modelId="{EAA39AB9-29C7-40AC-BEA9-D93453F74860}" type="parTrans" cxnId="{A58DD980-FE09-4863-BE99-476930CA7DE3}">
      <dgm:prSet/>
      <dgm:spPr/>
      <dgm:t>
        <a:bodyPr/>
        <a:lstStyle/>
        <a:p>
          <a:endParaRPr lang="fr-FR"/>
        </a:p>
      </dgm:t>
    </dgm:pt>
    <dgm:pt modelId="{C9212376-D47E-42FB-823D-3A4534290DEB}" type="sibTrans" cxnId="{A58DD980-FE09-4863-BE99-476930CA7DE3}">
      <dgm:prSet/>
      <dgm:spPr/>
      <dgm:t>
        <a:bodyPr/>
        <a:lstStyle/>
        <a:p>
          <a:endParaRPr lang="fr-FR"/>
        </a:p>
      </dgm:t>
    </dgm:pt>
    <dgm:pt modelId="{80D185C9-9FE6-4626-86F0-5591F4B6329A}">
      <dgm:prSet phldrT="[Texte]" custT="1"/>
      <dgm:spPr/>
      <dgm:t>
        <a:bodyPr/>
        <a:lstStyle/>
        <a:p>
          <a:pPr algn="r"/>
          <a:r>
            <a:rPr lang="ar-LB" sz="2000" b="1" dirty="0"/>
            <a:t>الاتفاق على الخطوط المنهجية الكبرى لطريقة تقييم مخاطر الفساد في قطاع الصحة</a:t>
          </a:r>
          <a:endParaRPr lang="fr-FR" sz="2000" dirty="0"/>
        </a:p>
      </dgm:t>
    </dgm:pt>
    <dgm:pt modelId="{8C480CDA-A0FC-4183-B781-98F0FBAB9C91}" type="sibTrans" cxnId="{DFE515F4-1FDA-46A7-8133-3BE568B1BBBB}">
      <dgm:prSet/>
      <dgm:spPr/>
      <dgm:t>
        <a:bodyPr/>
        <a:lstStyle/>
        <a:p>
          <a:endParaRPr lang="fr-FR"/>
        </a:p>
      </dgm:t>
    </dgm:pt>
    <dgm:pt modelId="{6EAA22B9-C696-4B9A-923F-0011890F6F50}" type="parTrans" cxnId="{DFE515F4-1FDA-46A7-8133-3BE568B1BBBB}">
      <dgm:prSet/>
      <dgm:spPr/>
      <dgm:t>
        <a:bodyPr/>
        <a:lstStyle/>
        <a:p>
          <a:endParaRPr lang="fr-FR"/>
        </a:p>
      </dgm:t>
    </dgm:pt>
    <dgm:pt modelId="{B49C1890-7408-464B-B58A-E1AC116F9635}">
      <dgm:prSet custT="1"/>
      <dgm:spPr/>
      <dgm:t>
        <a:bodyPr/>
        <a:lstStyle/>
        <a:p>
          <a:pPr algn="r"/>
          <a:r>
            <a:rPr lang="ar-LB" sz="2000" b="1" dirty="0"/>
            <a:t>التوافق حول المخرجات المنتظرة ثم عر ض المخرجات على لجنة القيادة و على فريق الخبراء للتصديق عليها لتصبح نهائية و تعتمد لإنجاز برنامج تنفيذي و خطة عمل تهدف الى التقليص من مخاطر الفساد</a:t>
          </a:r>
          <a:endParaRPr lang="fr-FR" sz="2000" b="1" dirty="0"/>
        </a:p>
      </dgm:t>
    </dgm:pt>
    <dgm:pt modelId="{61A46C9F-15E3-4200-BFE7-E4032EEE6603}" type="sibTrans" cxnId="{EA27B2A5-D8D0-4967-92F6-F710C744791A}">
      <dgm:prSet/>
      <dgm:spPr/>
      <dgm:t>
        <a:bodyPr/>
        <a:lstStyle/>
        <a:p>
          <a:endParaRPr lang="fr-FR"/>
        </a:p>
      </dgm:t>
    </dgm:pt>
    <dgm:pt modelId="{DA8E3A86-651A-4504-B4DE-1BFD94F6BCEE}" type="parTrans" cxnId="{EA27B2A5-D8D0-4967-92F6-F710C744791A}">
      <dgm:prSet/>
      <dgm:spPr/>
      <dgm:t>
        <a:bodyPr/>
        <a:lstStyle/>
        <a:p>
          <a:endParaRPr lang="fr-FR"/>
        </a:p>
      </dgm:t>
    </dgm:pt>
    <dgm:pt modelId="{6FC5E9B7-DD5F-4AD2-AC94-973153717047}">
      <dgm:prSet phldrT="[Texte]"/>
      <dgm:spPr/>
      <dgm:t>
        <a:bodyPr/>
        <a:lstStyle/>
        <a:p>
          <a:endParaRPr lang="fr-FR" dirty="0"/>
        </a:p>
      </dgm:t>
    </dgm:pt>
    <dgm:pt modelId="{30F10189-482E-48A8-8B33-81B1F3BE11FB}" type="sibTrans" cxnId="{B62E04F9-3677-487E-83B1-4CCADF1C94CC}">
      <dgm:prSet/>
      <dgm:spPr/>
      <dgm:t>
        <a:bodyPr/>
        <a:lstStyle/>
        <a:p>
          <a:endParaRPr lang="fr-FR"/>
        </a:p>
      </dgm:t>
    </dgm:pt>
    <dgm:pt modelId="{B0C7675C-D737-4044-BF1C-355D55F26C4C}" type="parTrans" cxnId="{B62E04F9-3677-487E-83B1-4CCADF1C94CC}">
      <dgm:prSet/>
      <dgm:spPr/>
      <dgm:t>
        <a:bodyPr/>
        <a:lstStyle/>
        <a:p>
          <a:endParaRPr lang="fr-FR"/>
        </a:p>
      </dgm:t>
    </dgm:pt>
    <dgm:pt modelId="{26731A8F-E470-4763-A671-AF96575DE069}" type="pres">
      <dgm:prSet presAssocID="{B4786931-3939-414B-946C-E1B119D6C8B2}" presName="Name0" presStyleCnt="0">
        <dgm:presLayoutVars>
          <dgm:chMax/>
          <dgm:chPref/>
          <dgm:dir/>
        </dgm:presLayoutVars>
      </dgm:prSet>
      <dgm:spPr/>
    </dgm:pt>
    <dgm:pt modelId="{7618E3D4-C1F5-4693-B425-D279F0A27628}" type="pres">
      <dgm:prSet presAssocID="{5F81FD41-E7E0-4F98-8095-AA5368F61416}" presName="parenttextcomposite" presStyleCnt="0"/>
      <dgm:spPr/>
    </dgm:pt>
    <dgm:pt modelId="{245533FC-9633-4201-9511-7E65FA8C642F}" type="pres">
      <dgm:prSet presAssocID="{5F81FD41-E7E0-4F98-8095-AA5368F61416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946BAA70-F629-4FEA-A15F-986FEC75C0E8}" type="pres">
      <dgm:prSet presAssocID="{5F81FD41-E7E0-4F98-8095-AA5368F61416}" presName="composite" presStyleCnt="0"/>
      <dgm:spPr/>
    </dgm:pt>
    <dgm:pt modelId="{7CAF19FE-461E-48E5-B768-DE4AF58396AC}" type="pres">
      <dgm:prSet presAssocID="{5F81FD41-E7E0-4F98-8095-AA5368F61416}" presName="chevron1" presStyleLbl="alignNode1" presStyleIdx="0" presStyleCnt="21"/>
      <dgm:spPr/>
    </dgm:pt>
    <dgm:pt modelId="{FF6CF7D5-0CF9-4CF1-985D-197C03339FCA}" type="pres">
      <dgm:prSet presAssocID="{5F81FD41-E7E0-4F98-8095-AA5368F61416}" presName="chevron2" presStyleLbl="alignNode1" presStyleIdx="1" presStyleCnt="21"/>
      <dgm:spPr/>
    </dgm:pt>
    <dgm:pt modelId="{F3373FED-E265-4E3A-A269-939EF1DC0FDF}" type="pres">
      <dgm:prSet presAssocID="{5F81FD41-E7E0-4F98-8095-AA5368F61416}" presName="chevron3" presStyleLbl="alignNode1" presStyleIdx="2" presStyleCnt="21"/>
      <dgm:spPr/>
    </dgm:pt>
    <dgm:pt modelId="{A3A06998-B10D-455A-B4D4-D0A862B80417}" type="pres">
      <dgm:prSet presAssocID="{5F81FD41-E7E0-4F98-8095-AA5368F61416}" presName="chevron4" presStyleLbl="alignNode1" presStyleIdx="3" presStyleCnt="21"/>
      <dgm:spPr/>
    </dgm:pt>
    <dgm:pt modelId="{568D7C7B-5683-4759-AE94-C56B73BC67DE}" type="pres">
      <dgm:prSet presAssocID="{5F81FD41-E7E0-4F98-8095-AA5368F61416}" presName="chevron5" presStyleLbl="alignNode1" presStyleIdx="4" presStyleCnt="21"/>
      <dgm:spPr/>
    </dgm:pt>
    <dgm:pt modelId="{9F822591-A37B-42CA-8BAE-4CDFCC6A22CB}" type="pres">
      <dgm:prSet presAssocID="{5F81FD41-E7E0-4F98-8095-AA5368F61416}" presName="chevron6" presStyleLbl="alignNode1" presStyleIdx="5" presStyleCnt="21"/>
      <dgm:spPr/>
    </dgm:pt>
    <dgm:pt modelId="{A89149BC-4448-424F-9DC3-3FA4F02B5F27}" type="pres">
      <dgm:prSet presAssocID="{5F81FD41-E7E0-4F98-8095-AA5368F61416}" presName="chevron7" presStyleLbl="alignNode1" presStyleIdx="6" presStyleCnt="21" custLinFactX="100000" custLinFactNeighborX="138105" custLinFactNeighborY="23315"/>
      <dgm:spPr/>
    </dgm:pt>
    <dgm:pt modelId="{D986042D-C675-4F4C-A474-2FCE0F356D54}" type="pres">
      <dgm:prSet presAssocID="{5F81FD41-E7E0-4F98-8095-AA5368F61416}" presName="childtext" presStyleLbl="solidFgAcc1" presStyleIdx="0" presStyleCnt="3" custScaleX="165684" custScaleY="167539" custLinFactNeighborX="8029" custLinFactNeighborY="27952">
        <dgm:presLayoutVars>
          <dgm:chMax/>
          <dgm:chPref val="0"/>
          <dgm:bulletEnabled val="1"/>
        </dgm:presLayoutVars>
      </dgm:prSet>
      <dgm:spPr/>
    </dgm:pt>
    <dgm:pt modelId="{779E05EC-F29E-4CA2-AC48-BDE8EED39BD2}" type="pres">
      <dgm:prSet presAssocID="{591A44D1-60BE-4A69-A9F0-D4FDCE5448C8}" presName="sibTrans" presStyleCnt="0"/>
      <dgm:spPr/>
    </dgm:pt>
    <dgm:pt modelId="{49E0EA7C-E09A-4E29-9528-13F2C0A07D71}" type="pres">
      <dgm:prSet presAssocID="{ABC4E9EF-E603-48BA-B2E9-F40F1E8839DF}" presName="parenttextcomposite" presStyleCnt="0"/>
      <dgm:spPr/>
    </dgm:pt>
    <dgm:pt modelId="{D1B7DBC1-922B-4ACF-BA00-07DE23957F7D}" type="pres">
      <dgm:prSet presAssocID="{ABC4E9EF-E603-48BA-B2E9-F40F1E8839DF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2683E2CF-616F-43E4-853A-ACB19D8EF89F}" type="pres">
      <dgm:prSet presAssocID="{ABC4E9EF-E603-48BA-B2E9-F40F1E8839DF}" presName="composite" presStyleCnt="0"/>
      <dgm:spPr/>
    </dgm:pt>
    <dgm:pt modelId="{5783EEA2-447B-4B19-A20D-10C27DF90777}" type="pres">
      <dgm:prSet presAssocID="{ABC4E9EF-E603-48BA-B2E9-F40F1E8839DF}" presName="chevron1" presStyleLbl="alignNode1" presStyleIdx="7" presStyleCnt="21"/>
      <dgm:spPr/>
    </dgm:pt>
    <dgm:pt modelId="{EA2EB5C7-C682-4074-9416-880C95A32A4E}" type="pres">
      <dgm:prSet presAssocID="{ABC4E9EF-E603-48BA-B2E9-F40F1E8839DF}" presName="chevron2" presStyleLbl="alignNode1" presStyleIdx="8" presStyleCnt="21"/>
      <dgm:spPr/>
    </dgm:pt>
    <dgm:pt modelId="{56D9A228-DFAB-452D-818D-9E98BA7C574B}" type="pres">
      <dgm:prSet presAssocID="{ABC4E9EF-E603-48BA-B2E9-F40F1E8839DF}" presName="chevron3" presStyleLbl="alignNode1" presStyleIdx="9" presStyleCnt="21"/>
      <dgm:spPr/>
    </dgm:pt>
    <dgm:pt modelId="{9826D5AA-2BC5-415F-8B07-F754174800CA}" type="pres">
      <dgm:prSet presAssocID="{ABC4E9EF-E603-48BA-B2E9-F40F1E8839DF}" presName="chevron4" presStyleLbl="alignNode1" presStyleIdx="10" presStyleCnt="21"/>
      <dgm:spPr/>
    </dgm:pt>
    <dgm:pt modelId="{09212D15-D1C3-4603-BCC7-CEEBF81AC2DE}" type="pres">
      <dgm:prSet presAssocID="{ABC4E9EF-E603-48BA-B2E9-F40F1E8839DF}" presName="chevron5" presStyleLbl="alignNode1" presStyleIdx="11" presStyleCnt="21"/>
      <dgm:spPr/>
    </dgm:pt>
    <dgm:pt modelId="{2A03C492-12E6-4B63-8061-57C4224B6730}" type="pres">
      <dgm:prSet presAssocID="{ABC4E9EF-E603-48BA-B2E9-F40F1E8839DF}" presName="chevron6" presStyleLbl="alignNode1" presStyleIdx="12" presStyleCnt="21" custLinFactX="118548" custLinFactNeighborX="200000" custLinFactNeighborY="138"/>
      <dgm:spPr/>
    </dgm:pt>
    <dgm:pt modelId="{59EBF74A-89E0-4D7C-B3FC-2D4612B3F720}" type="pres">
      <dgm:prSet presAssocID="{ABC4E9EF-E603-48BA-B2E9-F40F1E8839DF}" presName="chevron7" presStyleLbl="alignNode1" presStyleIdx="13" presStyleCnt="21"/>
      <dgm:spPr/>
    </dgm:pt>
    <dgm:pt modelId="{4F59BDFE-8DE4-4997-B623-A9BE1CA151E3}" type="pres">
      <dgm:prSet presAssocID="{ABC4E9EF-E603-48BA-B2E9-F40F1E8839DF}" presName="childtext" presStyleLbl="solidFgAcc1" presStyleIdx="1" presStyleCnt="3" custScaleX="168711" custScaleY="215969" custLinFactNeighborX="7997" custLinFactNeighborY="1505">
        <dgm:presLayoutVars>
          <dgm:chMax/>
          <dgm:chPref val="0"/>
          <dgm:bulletEnabled val="1"/>
        </dgm:presLayoutVars>
      </dgm:prSet>
      <dgm:spPr/>
    </dgm:pt>
    <dgm:pt modelId="{3FCFE224-4471-4C8C-8FB0-1B2666ED5355}" type="pres">
      <dgm:prSet presAssocID="{6416FAD5-AFE8-4CBE-A0C6-696695B58194}" presName="sibTrans" presStyleCnt="0"/>
      <dgm:spPr/>
    </dgm:pt>
    <dgm:pt modelId="{FE7A9822-C784-442F-9D83-4D7C39E688D4}" type="pres">
      <dgm:prSet presAssocID="{6FC5E9B7-DD5F-4AD2-AC94-973153717047}" presName="parenttextcomposite" presStyleCnt="0"/>
      <dgm:spPr/>
    </dgm:pt>
    <dgm:pt modelId="{98E0AEEA-9BC1-49DA-B4D5-18BA6227B60E}" type="pres">
      <dgm:prSet presAssocID="{6FC5E9B7-DD5F-4AD2-AC94-973153717047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CA1B6046-421D-4710-B0A7-5BB99B92E696}" type="pres">
      <dgm:prSet presAssocID="{6FC5E9B7-DD5F-4AD2-AC94-973153717047}" presName="composite" presStyleCnt="0"/>
      <dgm:spPr/>
    </dgm:pt>
    <dgm:pt modelId="{3DC16EAE-CB44-4FB0-BB1A-D13705CD0E88}" type="pres">
      <dgm:prSet presAssocID="{6FC5E9B7-DD5F-4AD2-AC94-973153717047}" presName="chevron1" presStyleLbl="alignNode1" presStyleIdx="14" presStyleCnt="21"/>
      <dgm:spPr/>
    </dgm:pt>
    <dgm:pt modelId="{4E6A29F1-6ACE-4C64-87D7-97018C493D7E}" type="pres">
      <dgm:prSet presAssocID="{6FC5E9B7-DD5F-4AD2-AC94-973153717047}" presName="chevron2" presStyleLbl="alignNode1" presStyleIdx="15" presStyleCnt="21"/>
      <dgm:spPr/>
    </dgm:pt>
    <dgm:pt modelId="{4793B292-7CFE-467E-9EA1-EB69F759388D}" type="pres">
      <dgm:prSet presAssocID="{6FC5E9B7-DD5F-4AD2-AC94-973153717047}" presName="chevron3" presStyleLbl="alignNode1" presStyleIdx="16" presStyleCnt="21"/>
      <dgm:spPr/>
    </dgm:pt>
    <dgm:pt modelId="{1B6C44D9-F7A5-468E-8D8E-0D9D0B78F2F9}" type="pres">
      <dgm:prSet presAssocID="{6FC5E9B7-DD5F-4AD2-AC94-973153717047}" presName="chevron4" presStyleLbl="alignNode1" presStyleIdx="17" presStyleCnt="21"/>
      <dgm:spPr/>
    </dgm:pt>
    <dgm:pt modelId="{14D9B174-0072-4DA8-BC2F-BC02443E6CD0}" type="pres">
      <dgm:prSet presAssocID="{6FC5E9B7-DD5F-4AD2-AC94-973153717047}" presName="chevron5" presStyleLbl="alignNode1" presStyleIdx="18" presStyleCnt="21"/>
      <dgm:spPr/>
    </dgm:pt>
    <dgm:pt modelId="{D52FF748-8D2E-45B0-849B-BEBC7429B787}" type="pres">
      <dgm:prSet presAssocID="{6FC5E9B7-DD5F-4AD2-AC94-973153717047}" presName="chevron6" presStyleLbl="alignNode1" presStyleIdx="19" presStyleCnt="21"/>
      <dgm:spPr/>
    </dgm:pt>
    <dgm:pt modelId="{5466846D-8C45-408A-A786-8426E724AF67}" type="pres">
      <dgm:prSet presAssocID="{6FC5E9B7-DD5F-4AD2-AC94-973153717047}" presName="chevron7" presStyleLbl="alignNode1" presStyleIdx="20" presStyleCnt="21" custLinFactX="100000" custLinFactNeighborX="158169" custLinFactNeighborY="-41154"/>
      <dgm:spPr/>
    </dgm:pt>
    <dgm:pt modelId="{A51437A3-7731-4641-950D-A6CC79DEB5D3}" type="pres">
      <dgm:prSet presAssocID="{6FC5E9B7-DD5F-4AD2-AC94-973153717047}" presName="childtext" presStyleLbl="solidFgAcc1" presStyleIdx="2" presStyleCnt="3" custScaleX="171207" custScaleY="182330" custLinFactNeighborX="7227" custLinFactNeighborY="-42332">
        <dgm:presLayoutVars>
          <dgm:chMax/>
          <dgm:chPref val="0"/>
          <dgm:bulletEnabled val="1"/>
        </dgm:presLayoutVars>
      </dgm:prSet>
      <dgm:spPr/>
    </dgm:pt>
  </dgm:ptLst>
  <dgm:cxnLst>
    <dgm:cxn modelId="{559DB408-884B-405F-93B6-5F62379B7CBE}" type="presOf" srcId="{C1F16315-DAC2-4B89-9337-D6C1A1291E7B}" destId="{D986042D-C675-4F4C-A474-2FCE0F356D54}" srcOrd="0" destOrd="0" presId="urn:microsoft.com/office/officeart/2008/layout/VerticalAccentList"/>
    <dgm:cxn modelId="{9E7AE51F-B946-464A-97C7-BE11CA035786}" type="presOf" srcId="{5F81FD41-E7E0-4F98-8095-AA5368F61416}" destId="{245533FC-9633-4201-9511-7E65FA8C642F}" srcOrd="0" destOrd="0" presId="urn:microsoft.com/office/officeart/2008/layout/VerticalAccentList"/>
    <dgm:cxn modelId="{6FA3CD6D-9B6E-4FC8-B6FD-BD46A2E3B50A}" srcId="{5F81FD41-E7E0-4F98-8095-AA5368F61416}" destId="{C1F16315-DAC2-4B89-9337-D6C1A1291E7B}" srcOrd="0" destOrd="0" parTransId="{6336692A-59D9-495B-80EB-F370E5E1351F}" sibTransId="{A363B78F-10B3-4DE2-8B7B-46FAF318A066}"/>
    <dgm:cxn modelId="{A58DD980-FE09-4863-BE99-476930CA7DE3}" srcId="{ABC4E9EF-E603-48BA-B2E9-F40F1E8839DF}" destId="{2923CD59-407E-4AE5-A997-E9B801B32426}" srcOrd="0" destOrd="0" parTransId="{EAA39AB9-29C7-40AC-BEA9-D93453F74860}" sibTransId="{C9212376-D47E-42FB-823D-3A4534290DEB}"/>
    <dgm:cxn modelId="{FE610882-3D9B-42A6-B4AC-8807560F59E4}" type="presOf" srcId="{2923CD59-407E-4AE5-A997-E9B801B32426}" destId="{4F59BDFE-8DE4-4997-B623-A9BE1CA151E3}" srcOrd="0" destOrd="0" presId="urn:microsoft.com/office/officeart/2008/layout/VerticalAccentList"/>
    <dgm:cxn modelId="{E30E0F88-800E-4BA6-94BD-C21CA6666E69}" type="presOf" srcId="{80D185C9-9FE6-4626-86F0-5591F4B6329A}" destId="{A51437A3-7731-4641-950D-A6CC79DEB5D3}" srcOrd="0" destOrd="0" presId="urn:microsoft.com/office/officeart/2008/layout/VerticalAccentList"/>
    <dgm:cxn modelId="{2226A3A1-B6C9-4035-8815-5B45C5E27724}" type="presOf" srcId="{B49C1890-7408-464B-B58A-E1AC116F9635}" destId="{A51437A3-7731-4641-950D-A6CC79DEB5D3}" srcOrd="0" destOrd="1" presId="urn:microsoft.com/office/officeart/2008/layout/VerticalAccentList"/>
    <dgm:cxn modelId="{EA27B2A5-D8D0-4967-92F6-F710C744791A}" srcId="{6FC5E9B7-DD5F-4AD2-AC94-973153717047}" destId="{B49C1890-7408-464B-B58A-E1AC116F9635}" srcOrd="1" destOrd="0" parTransId="{DA8E3A86-651A-4504-B4DE-1BFD94F6BCEE}" sibTransId="{61A46C9F-15E3-4200-BFE7-E4032EEE6603}"/>
    <dgm:cxn modelId="{945911AC-DD23-439C-94F8-C2F58BD6F69E}" srcId="{B4786931-3939-414B-946C-E1B119D6C8B2}" destId="{ABC4E9EF-E603-48BA-B2E9-F40F1E8839DF}" srcOrd="1" destOrd="0" parTransId="{145A4593-E8E1-48CE-B3E4-8D58A5686075}" sibTransId="{6416FAD5-AFE8-4CBE-A0C6-696695B58194}"/>
    <dgm:cxn modelId="{D1C157DB-9EEC-4365-BF6D-BD3251954F2D}" type="presOf" srcId="{B4786931-3939-414B-946C-E1B119D6C8B2}" destId="{26731A8F-E470-4763-A671-AF96575DE069}" srcOrd="0" destOrd="0" presId="urn:microsoft.com/office/officeart/2008/layout/VerticalAccentList"/>
    <dgm:cxn modelId="{EADEAFDC-8833-494D-8442-730495E029DC}" type="presOf" srcId="{ABC4E9EF-E603-48BA-B2E9-F40F1E8839DF}" destId="{D1B7DBC1-922B-4ACF-BA00-07DE23957F7D}" srcOrd="0" destOrd="0" presId="urn:microsoft.com/office/officeart/2008/layout/VerticalAccentList"/>
    <dgm:cxn modelId="{DFE515F4-1FDA-46A7-8133-3BE568B1BBBB}" srcId="{6FC5E9B7-DD5F-4AD2-AC94-973153717047}" destId="{80D185C9-9FE6-4626-86F0-5591F4B6329A}" srcOrd="0" destOrd="0" parTransId="{6EAA22B9-C696-4B9A-923F-0011890F6F50}" sibTransId="{8C480CDA-A0FC-4183-B781-98F0FBAB9C91}"/>
    <dgm:cxn modelId="{9DC0BBF4-CAF8-4949-A1EB-D2BC5B886159}" srcId="{B4786931-3939-414B-946C-E1B119D6C8B2}" destId="{5F81FD41-E7E0-4F98-8095-AA5368F61416}" srcOrd="0" destOrd="0" parTransId="{7CA77138-5493-4655-8316-6C5CE2B62C93}" sibTransId="{591A44D1-60BE-4A69-A9F0-D4FDCE5448C8}"/>
    <dgm:cxn modelId="{B62E04F9-3677-487E-83B1-4CCADF1C94CC}" srcId="{B4786931-3939-414B-946C-E1B119D6C8B2}" destId="{6FC5E9B7-DD5F-4AD2-AC94-973153717047}" srcOrd="2" destOrd="0" parTransId="{B0C7675C-D737-4044-BF1C-355D55F26C4C}" sibTransId="{30F10189-482E-48A8-8B33-81B1F3BE11FB}"/>
    <dgm:cxn modelId="{588D49FC-AF04-4FA0-9BE0-CB9686805BC8}" type="presOf" srcId="{6FC5E9B7-DD5F-4AD2-AC94-973153717047}" destId="{98E0AEEA-9BC1-49DA-B4D5-18BA6227B60E}" srcOrd="0" destOrd="0" presId="urn:microsoft.com/office/officeart/2008/layout/VerticalAccentList"/>
    <dgm:cxn modelId="{ACBC4136-03E1-4A4E-9649-F052965B38B4}" type="presParOf" srcId="{26731A8F-E470-4763-A671-AF96575DE069}" destId="{7618E3D4-C1F5-4693-B425-D279F0A27628}" srcOrd="0" destOrd="0" presId="urn:microsoft.com/office/officeart/2008/layout/VerticalAccentList"/>
    <dgm:cxn modelId="{785FA899-0DDA-4341-BCE9-47899710B621}" type="presParOf" srcId="{7618E3D4-C1F5-4693-B425-D279F0A27628}" destId="{245533FC-9633-4201-9511-7E65FA8C642F}" srcOrd="0" destOrd="0" presId="urn:microsoft.com/office/officeart/2008/layout/VerticalAccentList"/>
    <dgm:cxn modelId="{401695D8-533E-467F-8F9E-6F9C1A9A9C00}" type="presParOf" srcId="{26731A8F-E470-4763-A671-AF96575DE069}" destId="{946BAA70-F629-4FEA-A15F-986FEC75C0E8}" srcOrd="1" destOrd="0" presId="urn:microsoft.com/office/officeart/2008/layout/VerticalAccentList"/>
    <dgm:cxn modelId="{75F815A5-144B-423A-B76F-0F88E0DF57F8}" type="presParOf" srcId="{946BAA70-F629-4FEA-A15F-986FEC75C0E8}" destId="{7CAF19FE-461E-48E5-B768-DE4AF58396AC}" srcOrd="0" destOrd="0" presId="urn:microsoft.com/office/officeart/2008/layout/VerticalAccentList"/>
    <dgm:cxn modelId="{E3B90527-F51E-4ADA-AF23-1382DDA8A32C}" type="presParOf" srcId="{946BAA70-F629-4FEA-A15F-986FEC75C0E8}" destId="{FF6CF7D5-0CF9-4CF1-985D-197C03339FCA}" srcOrd="1" destOrd="0" presId="urn:microsoft.com/office/officeart/2008/layout/VerticalAccentList"/>
    <dgm:cxn modelId="{50ACF9E0-A043-42C2-8A2A-416360A1D62B}" type="presParOf" srcId="{946BAA70-F629-4FEA-A15F-986FEC75C0E8}" destId="{F3373FED-E265-4E3A-A269-939EF1DC0FDF}" srcOrd="2" destOrd="0" presId="urn:microsoft.com/office/officeart/2008/layout/VerticalAccentList"/>
    <dgm:cxn modelId="{C973BCA1-5C19-41F8-A175-0AF855942E35}" type="presParOf" srcId="{946BAA70-F629-4FEA-A15F-986FEC75C0E8}" destId="{A3A06998-B10D-455A-B4D4-D0A862B80417}" srcOrd="3" destOrd="0" presId="urn:microsoft.com/office/officeart/2008/layout/VerticalAccentList"/>
    <dgm:cxn modelId="{CF93014B-B15C-4700-BE93-C29B7EF4FAC7}" type="presParOf" srcId="{946BAA70-F629-4FEA-A15F-986FEC75C0E8}" destId="{568D7C7B-5683-4759-AE94-C56B73BC67DE}" srcOrd="4" destOrd="0" presId="urn:microsoft.com/office/officeart/2008/layout/VerticalAccentList"/>
    <dgm:cxn modelId="{A99315E0-E443-4E38-A9AF-330A5FC6BECF}" type="presParOf" srcId="{946BAA70-F629-4FEA-A15F-986FEC75C0E8}" destId="{9F822591-A37B-42CA-8BAE-4CDFCC6A22CB}" srcOrd="5" destOrd="0" presId="urn:microsoft.com/office/officeart/2008/layout/VerticalAccentList"/>
    <dgm:cxn modelId="{BB275308-DB45-4630-92C5-DCA83E9A46DE}" type="presParOf" srcId="{946BAA70-F629-4FEA-A15F-986FEC75C0E8}" destId="{A89149BC-4448-424F-9DC3-3FA4F02B5F27}" srcOrd="6" destOrd="0" presId="urn:microsoft.com/office/officeart/2008/layout/VerticalAccentList"/>
    <dgm:cxn modelId="{B846BCA5-80C7-449F-92CE-945A2EA7E7C7}" type="presParOf" srcId="{946BAA70-F629-4FEA-A15F-986FEC75C0E8}" destId="{D986042D-C675-4F4C-A474-2FCE0F356D54}" srcOrd="7" destOrd="0" presId="urn:microsoft.com/office/officeart/2008/layout/VerticalAccentList"/>
    <dgm:cxn modelId="{26DCD63E-55F7-4213-A635-8E4B1A24D70B}" type="presParOf" srcId="{26731A8F-E470-4763-A671-AF96575DE069}" destId="{779E05EC-F29E-4CA2-AC48-BDE8EED39BD2}" srcOrd="2" destOrd="0" presId="urn:microsoft.com/office/officeart/2008/layout/VerticalAccentList"/>
    <dgm:cxn modelId="{7A1C4808-0BC0-428F-AAC3-2716229F7658}" type="presParOf" srcId="{26731A8F-E470-4763-A671-AF96575DE069}" destId="{49E0EA7C-E09A-4E29-9528-13F2C0A07D71}" srcOrd="3" destOrd="0" presId="urn:microsoft.com/office/officeart/2008/layout/VerticalAccentList"/>
    <dgm:cxn modelId="{2F2EF637-5828-42A0-880D-9476D118B36D}" type="presParOf" srcId="{49E0EA7C-E09A-4E29-9528-13F2C0A07D71}" destId="{D1B7DBC1-922B-4ACF-BA00-07DE23957F7D}" srcOrd="0" destOrd="0" presId="urn:microsoft.com/office/officeart/2008/layout/VerticalAccentList"/>
    <dgm:cxn modelId="{271A7987-5E02-412A-AA55-FDCD8F5F26FC}" type="presParOf" srcId="{26731A8F-E470-4763-A671-AF96575DE069}" destId="{2683E2CF-616F-43E4-853A-ACB19D8EF89F}" srcOrd="4" destOrd="0" presId="urn:microsoft.com/office/officeart/2008/layout/VerticalAccentList"/>
    <dgm:cxn modelId="{18461AB0-346D-403B-BA49-659DB0A54372}" type="presParOf" srcId="{2683E2CF-616F-43E4-853A-ACB19D8EF89F}" destId="{5783EEA2-447B-4B19-A20D-10C27DF90777}" srcOrd="0" destOrd="0" presId="urn:microsoft.com/office/officeart/2008/layout/VerticalAccentList"/>
    <dgm:cxn modelId="{C1E695C4-B368-4ED5-9169-4BF2B14F8536}" type="presParOf" srcId="{2683E2CF-616F-43E4-853A-ACB19D8EF89F}" destId="{EA2EB5C7-C682-4074-9416-880C95A32A4E}" srcOrd="1" destOrd="0" presId="urn:microsoft.com/office/officeart/2008/layout/VerticalAccentList"/>
    <dgm:cxn modelId="{09F90D2E-4DAE-4F42-8905-B6373555B6A7}" type="presParOf" srcId="{2683E2CF-616F-43E4-853A-ACB19D8EF89F}" destId="{56D9A228-DFAB-452D-818D-9E98BA7C574B}" srcOrd="2" destOrd="0" presId="urn:microsoft.com/office/officeart/2008/layout/VerticalAccentList"/>
    <dgm:cxn modelId="{C0167F4B-6558-47B4-978D-F2A39D8BA1C8}" type="presParOf" srcId="{2683E2CF-616F-43E4-853A-ACB19D8EF89F}" destId="{9826D5AA-2BC5-415F-8B07-F754174800CA}" srcOrd="3" destOrd="0" presId="urn:microsoft.com/office/officeart/2008/layout/VerticalAccentList"/>
    <dgm:cxn modelId="{A9E35FD7-C29A-4673-A71C-80FDE1CF08E9}" type="presParOf" srcId="{2683E2CF-616F-43E4-853A-ACB19D8EF89F}" destId="{09212D15-D1C3-4603-BCC7-CEEBF81AC2DE}" srcOrd="4" destOrd="0" presId="urn:microsoft.com/office/officeart/2008/layout/VerticalAccentList"/>
    <dgm:cxn modelId="{3875CA2D-B7FE-4FFA-994B-A7C45C83CA4C}" type="presParOf" srcId="{2683E2CF-616F-43E4-853A-ACB19D8EF89F}" destId="{2A03C492-12E6-4B63-8061-57C4224B6730}" srcOrd="5" destOrd="0" presId="urn:microsoft.com/office/officeart/2008/layout/VerticalAccentList"/>
    <dgm:cxn modelId="{DDB5A169-30AE-4B51-A3A2-F3E8434E021D}" type="presParOf" srcId="{2683E2CF-616F-43E4-853A-ACB19D8EF89F}" destId="{59EBF74A-89E0-4D7C-B3FC-2D4612B3F720}" srcOrd="6" destOrd="0" presId="urn:microsoft.com/office/officeart/2008/layout/VerticalAccentList"/>
    <dgm:cxn modelId="{FE063DBB-0AB5-4CCF-8677-29F8DE4AE82E}" type="presParOf" srcId="{2683E2CF-616F-43E4-853A-ACB19D8EF89F}" destId="{4F59BDFE-8DE4-4997-B623-A9BE1CA151E3}" srcOrd="7" destOrd="0" presId="urn:microsoft.com/office/officeart/2008/layout/VerticalAccentList"/>
    <dgm:cxn modelId="{817C6647-344B-4533-B520-69730206FE9B}" type="presParOf" srcId="{26731A8F-E470-4763-A671-AF96575DE069}" destId="{3FCFE224-4471-4C8C-8FB0-1B2666ED5355}" srcOrd="5" destOrd="0" presId="urn:microsoft.com/office/officeart/2008/layout/VerticalAccentList"/>
    <dgm:cxn modelId="{E6947F07-3F0B-4370-B5A9-207B10CCC367}" type="presParOf" srcId="{26731A8F-E470-4763-A671-AF96575DE069}" destId="{FE7A9822-C784-442F-9D83-4D7C39E688D4}" srcOrd="6" destOrd="0" presId="urn:microsoft.com/office/officeart/2008/layout/VerticalAccentList"/>
    <dgm:cxn modelId="{E57F42BA-E3AA-4BA5-9692-953AC8298517}" type="presParOf" srcId="{FE7A9822-C784-442F-9D83-4D7C39E688D4}" destId="{98E0AEEA-9BC1-49DA-B4D5-18BA6227B60E}" srcOrd="0" destOrd="0" presId="urn:microsoft.com/office/officeart/2008/layout/VerticalAccentList"/>
    <dgm:cxn modelId="{27F4427E-DB4D-49C8-A139-686726311229}" type="presParOf" srcId="{26731A8F-E470-4763-A671-AF96575DE069}" destId="{CA1B6046-421D-4710-B0A7-5BB99B92E696}" srcOrd="7" destOrd="0" presId="urn:microsoft.com/office/officeart/2008/layout/VerticalAccentList"/>
    <dgm:cxn modelId="{F705B94F-77E5-43EE-B893-4901C725F38D}" type="presParOf" srcId="{CA1B6046-421D-4710-B0A7-5BB99B92E696}" destId="{3DC16EAE-CB44-4FB0-BB1A-D13705CD0E88}" srcOrd="0" destOrd="0" presId="urn:microsoft.com/office/officeart/2008/layout/VerticalAccentList"/>
    <dgm:cxn modelId="{438FA38B-0678-4487-9587-20D9F3DC5A97}" type="presParOf" srcId="{CA1B6046-421D-4710-B0A7-5BB99B92E696}" destId="{4E6A29F1-6ACE-4C64-87D7-97018C493D7E}" srcOrd="1" destOrd="0" presId="urn:microsoft.com/office/officeart/2008/layout/VerticalAccentList"/>
    <dgm:cxn modelId="{C0C299EB-DB9C-43E1-A374-E3ACEE6D889C}" type="presParOf" srcId="{CA1B6046-421D-4710-B0A7-5BB99B92E696}" destId="{4793B292-7CFE-467E-9EA1-EB69F759388D}" srcOrd="2" destOrd="0" presId="urn:microsoft.com/office/officeart/2008/layout/VerticalAccentList"/>
    <dgm:cxn modelId="{42108883-191F-4753-B4D0-710F16F57B62}" type="presParOf" srcId="{CA1B6046-421D-4710-B0A7-5BB99B92E696}" destId="{1B6C44D9-F7A5-468E-8D8E-0D9D0B78F2F9}" srcOrd="3" destOrd="0" presId="urn:microsoft.com/office/officeart/2008/layout/VerticalAccentList"/>
    <dgm:cxn modelId="{57352A2D-7713-483E-8E17-547F7104420A}" type="presParOf" srcId="{CA1B6046-421D-4710-B0A7-5BB99B92E696}" destId="{14D9B174-0072-4DA8-BC2F-BC02443E6CD0}" srcOrd="4" destOrd="0" presId="urn:microsoft.com/office/officeart/2008/layout/VerticalAccentList"/>
    <dgm:cxn modelId="{0D6FD96A-1AA8-4279-8117-A2E609133BBF}" type="presParOf" srcId="{CA1B6046-421D-4710-B0A7-5BB99B92E696}" destId="{D52FF748-8D2E-45B0-849B-BEBC7429B787}" srcOrd="5" destOrd="0" presId="urn:microsoft.com/office/officeart/2008/layout/VerticalAccentList"/>
    <dgm:cxn modelId="{9E76C792-B46B-4BBD-8EDE-6FBA2C9AB4CA}" type="presParOf" srcId="{CA1B6046-421D-4710-B0A7-5BB99B92E696}" destId="{5466846D-8C45-408A-A786-8426E724AF67}" srcOrd="6" destOrd="0" presId="urn:microsoft.com/office/officeart/2008/layout/VerticalAccentList"/>
    <dgm:cxn modelId="{86093A8E-90C2-4E84-8E4B-B451CA043873}" type="presParOf" srcId="{CA1B6046-421D-4710-B0A7-5BB99B92E696}" destId="{A51437A3-7731-4641-950D-A6CC79DEB5D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786931-3939-414B-946C-E1B119D6C8B2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F81FD41-E7E0-4F98-8095-AA5368F61416}">
      <dgm:prSet phldrT="[Texte]"/>
      <dgm:spPr/>
      <dgm:t>
        <a:bodyPr/>
        <a:lstStyle/>
        <a:p>
          <a:endParaRPr lang="fr-FR" dirty="0"/>
        </a:p>
      </dgm:t>
    </dgm:pt>
    <dgm:pt modelId="{7CA77138-5493-4655-8316-6C5CE2B62C93}" type="parTrans" cxnId="{9DC0BBF4-CAF8-4949-A1EB-D2BC5B886159}">
      <dgm:prSet/>
      <dgm:spPr/>
      <dgm:t>
        <a:bodyPr/>
        <a:lstStyle/>
        <a:p>
          <a:endParaRPr lang="fr-FR"/>
        </a:p>
      </dgm:t>
    </dgm:pt>
    <dgm:pt modelId="{591A44D1-60BE-4A69-A9F0-D4FDCE5448C8}" type="sibTrans" cxnId="{9DC0BBF4-CAF8-4949-A1EB-D2BC5B886159}">
      <dgm:prSet/>
      <dgm:spPr/>
      <dgm:t>
        <a:bodyPr/>
        <a:lstStyle/>
        <a:p>
          <a:endParaRPr lang="fr-FR"/>
        </a:p>
      </dgm:t>
    </dgm:pt>
    <dgm:pt modelId="{C1F16315-DAC2-4B89-9337-D6C1A1291E7B}">
      <dgm:prSet phldrT="[Texte]" custT="1"/>
      <dgm:spPr/>
      <dgm:t>
        <a:bodyPr/>
        <a:lstStyle/>
        <a:p>
          <a:pPr algn="r"/>
          <a:r>
            <a:rPr lang="ar-LB" sz="2400" b="1" dirty="0"/>
            <a:t>اصدار نصوص قانونية تحدد تركيبة و صلاحيات لجنة القيادة التي تتولى الاشراف و متابعة عمل مختلف اللجان التي تعمل ضمن تقييم مخاطر الفساد و مقاومته</a:t>
          </a:r>
          <a:endParaRPr lang="fr-FR" sz="2400" dirty="0"/>
        </a:p>
      </dgm:t>
    </dgm:pt>
    <dgm:pt modelId="{6336692A-59D9-495B-80EB-F370E5E1351F}" type="parTrans" cxnId="{6FA3CD6D-9B6E-4FC8-B6FD-BD46A2E3B50A}">
      <dgm:prSet/>
      <dgm:spPr/>
      <dgm:t>
        <a:bodyPr/>
        <a:lstStyle/>
        <a:p>
          <a:endParaRPr lang="fr-FR"/>
        </a:p>
      </dgm:t>
    </dgm:pt>
    <dgm:pt modelId="{A363B78F-10B3-4DE2-8B7B-46FAF318A066}" type="sibTrans" cxnId="{6FA3CD6D-9B6E-4FC8-B6FD-BD46A2E3B50A}">
      <dgm:prSet/>
      <dgm:spPr/>
      <dgm:t>
        <a:bodyPr/>
        <a:lstStyle/>
        <a:p>
          <a:endParaRPr lang="fr-FR"/>
        </a:p>
      </dgm:t>
    </dgm:pt>
    <dgm:pt modelId="{ABC4E9EF-E603-48BA-B2E9-F40F1E8839DF}">
      <dgm:prSet phldrT="[Texte]"/>
      <dgm:spPr/>
      <dgm:t>
        <a:bodyPr/>
        <a:lstStyle/>
        <a:p>
          <a:endParaRPr lang="fr-FR" dirty="0"/>
        </a:p>
      </dgm:t>
    </dgm:pt>
    <dgm:pt modelId="{145A4593-E8E1-48CE-B3E4-8D58A5686075}" type="parTrans" cxnId="{945911AC-DD23-439C-94F8-C2F58BD6F69E}">
      <dgm:prSet/>
      <dgm:spPr/>
      <dgm:t>
        <a:bodyPr/>
        <a:lstStyle/>
        <a:p>
          <a:endParaRPr lang="fr-FR"/>
        </a:p>
      </dgm:t>
    </dgm:pt>
    <dgm:pt modelId="{6416FAD5-AFE8-4CBE-A0C6-696695B58194}" type="sibTrans" cxnId="{945911AC-DD23-439C-94F8-C2F58BD6F69E}">
      <dgm:prSet/>
      <dgm:spPr/>
      <dgm:t>
        <a:bodyPr/>
        <a:lstStyle/>
        <a:p>
          <a:endParaRPr lang="fr-FR"/>
        </a:p>
      </dgm:t>
    </dgm:pt>
    <dgm:pt modelId="{2923CD59-407E-4AE5-A997-E9B801B32426}">
      <dgm:prSet phldrT="[Texte]" custT="1"/>
      <dgm:spPr/>
      <dgm:t>
        <a:bodyPr/>
        <a:lstStyle/>
        <a:p>
          <a:pPr algn="r">
            <a:buFont typeface="Wingdings" panose="05000000000000000000" pitchFamily="2" charset="2"/>
            <a:buNone/>
          </a:pPr>
          <a:r>
            <a:rPr lang="ar-TN" sz="2400" b="1" dirty="0">
              <a:cs typeface="Times New Roman" panose="02020603050405020304" pitchFamily="18" charset="0"/>
            </a:rPr>
            <a:t>اصدار منشور وزاري يقنن وضع الفريق الوطني لمكافحة الفساد</a:t>
          </a:r>
          <a:endParaRPr lang="fr-FR" sz="2400" dirty="0"/>
        </a:p>
      </dgm:t>
    </dgm:pt>
    <dgm:pt modelId="{EAA39AB9-29C7-40AC-BEA9-D93453F74860}" type="parTrans" cxnId="{A58DD980-FE09-4863-BE99-476930CA7DE3}">
      <dgm:prSet/>
      <dgm:spPr/>
      <dgm:t>
        <a:bodyPr/>
        <a:lstStyle/>
        <a:p>
          <a:endParaRPr lang="fr-FR"/>
        </a:p>
      </dgm:t>
    </dgm:pt>
    <dgm:pt modelId="{C9212376-D47E-42FB-823D-3A4534290DEB}" type="sibTrans" cxnId="{A58DD980-FE09-4863-BE99-476930CA7DE3}">
      <dgm:prSet/>
      <dgm:spPr/>
      <dgm:t>
        <a:bodyPr/>
        <a:lstStyle/>
        <a:p>
          <a:endParaRPr lang="fr-FR"/>
        </a:p>
      </dgm:t>
    </dgm:pt>
    <dgm:pt modelId="{6FC5E9B7-DD5F-4AD2-AC94-973153717047}">
      <dgm:prSet phldrT="[Texte]"/>
      <dgm:spPr/>
      <dgm:t>
        <a:bodyPr/>
        <a:lstStyle/>
        <a:p>
          <a:endParaRPr lang="fr-FR" dirty="0"/>
        </a:p>
      </dgm:t>
    </dgm:pt>
    <dgm:pt modelId="{B0C7675C-D737-4044-BF1C-355D55F26C4C}" type="parTrans" cxnId="{B62E04F9-3677-487E-83B1-4CCADF1C94CC}">
      <dgm:prSet/>
      <dgm:spPr/>
      <dgm:t>
        <a:bodyPr/>
        <a:lstStyle/>
        <a:p>
          <a:endParaRPr lang="fr-FR"/>
        </a:p>
      </dgm:t>
    </dgm:pt>
    <dgm:pt modelId="{30F10189-482E-48A8-8B33-81B1F3BE11FB}" type="sibTrans" cxnId="{B62E04F9-3677-487E-83B1-4CCADF1C94CC}">
      <dgm:prSet/>
      <dgm:spPr/>
      <dgm:t>
        <a:bodyPr/>
        <a:lstStyle/>
        <a:p>
          <a:endParaRPr lang="fr-FR"/>
        </a:p>
      </dgm:t>
    </dgm:pt>
    <dgm:pt modelId="{80D185C9-9FE6-4626-86F0-5591F4B6329A}">
      <dgm:prSet phldrT="[Texte]" custT="1"/>
      <dgm:spPr/>
      <dgm:t>
        <a:bodyPr/>
        <a:lstStyle/>
        <a:p>
          <a:pPr algn="l"/>
          <a:endParaRPr lang="fr-FR" sz="2400" dirty="0"/>
        </a:p>
      </dgm:t>
    </dgm:pt>
    <dgm:pt modelId="{8C480CDA-A0FC-4183-B781-98F0FBAB9C91}" type="sibTrans" cxnId="{DFE515F4-1FDA-46A7-8133-3BE568B1BBBB}">
      <dgm:prSet/>
      <dgm:spPr/>
      <dgm:t>
        <a:bodyPr/>
        <a:lstStyle/>
        <a:p>
          <a:endParaRPr lang="fr-FR"/>
        </a:p>
      </dgm:t>
    </dgm:pt>
    <dgm:pt modelId="{6EAA22B9-C696-4B9A-923F-0011890F6F50}" type="parTrans" cxnId="{DFE515F4-1FDA-46A7-8133-3BE568B1BBBB}">
      <dgm:prSet/>
      <dgm:spPr/>
      <dgm:t>
        <a:bodyPr/>
        <a:lstStyle/>
        <a:p>
          <a:endParaRPr lang="fr-FR"/>
        </a:p>
      </dgm:t>
    </dgm:pt>
    <dgm:pt modelId="{7AFC6994-6737-4F4D-AC0C-DA18D57CA259}">
      <dgm:prSet custT="1"/>
      <dgm:spPr/>
      <dgm:t>
        <a:bodyPr/>
        <a:lstStyle/>
        <a:p>
          <a:pPr algn="r">
            <a:buFont typeface="Wingdings" panose="05000000000000000000" pitchFamily="2" charset="2"/>
            <a:buNone/>
          </a:pPr>
          <a:r>
            <a:rPr lang="ar-TN" sz="2400" b="1" dirty="0">
              <a:cs typeface="Times New Roman" panose="02020603050405020304" pitchFamily="18" charset="0"/>
            </a:rPr>
            <a:t>اصدار مذكرات داخلية في تسمية أعضاء اللجان الفنية التي تنجز تقييم مخاطر الفساد في قطاع الصحة</a:t>
          </a:r>
        </a:p>
      </dgm:t>
    </dgm:pt>
    <dgm:pt modelId="{733D0553-1D31-4169-AAF3-0CC4C4E5DB17}" type="parTrans" cxnId="{25D2499C-9A12-4E80-8E33-47313D23A4E7}">
      <dgm:prSet/>
      <dgm:spPr/>
      <dgm:t>
        <a:bodyPr/>
        <a:lstStyle/>
        <a:p>
          <a:endParaRPr lang="fr-FR"/>
        </a:p>
      </dgm:t>
    </dgm:pt>
    <dgm:pt modelId="{ED0657AC-C1FC-49D7-A633-520480107EB1}" type="sibTrans" cxnId="{25D2499C-9A12-4E80-8E33-47313D23A4E7}">
      <dgm:prSet/>
      <dgm:spPr/>
      <dgm:t>
        <a:bodyPr/>
        <a:lstStyle/>
        <a:p>
          <a:endParaRPr lang="fr-FR"/>
        </a:p>
      </dgm:t>
    </dgm:pt>
    <dgm:pt modelId="{6FE310BC-CCDA-40C9-BE9D-6F3D462180C7}">
      <dgm:prSet phldrT="[Texte]" custT="1"/>
      <dgm:spPr/>
      <dgm:t>
        <a:bodyPr/>
        <a:lstStyle/>
        <a:p>
          <a:pPr algn="r">
            <a:buFont typeface="Wingdings" panose="05000000000000000000" pitchFamily="2" charset="2"/>
            <a:buChar char="ü"/>
          </a:pPr>
          <a:r>
            <a:rPr lang="ar-TN" sz="2400" b="1" dirty="0">
              <a:cs typeface="Times New Roman" panose="02020603050405020304" pitchFamily="18" charset="0"/>
            </a:rPr>
            <a:t>اصدار تكليف رسمي للوحدة المركزية للحوكمة بوزارة الصحة بتنسيق و التسهيل  اللوجستي لعمل الفريق الوطني لمقاومة الفساد في المستوى القطاعي</a:t>
          </a:r>
          <a:endParaRPr lang="fr-FR" sz="2400" dirty="0"/>
        </a:p>
      </dgm:t>
    </dgm:pt>
    <dgm:pt modelId="{1B74EB69-01A3-445B-914E-D3FB8A2F7252}" type="parTrans" cxnId="{C1F2FEF4-600E-4B50-95C6-977210605862}">
      <dgm:prSet/>
      <dgm:spPr/>
      <dgm:t>
        <a:bodyPr/>
        <a:lstStyle/>
        <a:p>
          <a:endParaRPr lang="fr-FR"/>
        </a:p>
      </dgm:t>
    </dgm:pt>
    <dgm:pt modelId="{E711CB87-A10A-448D-88EC-E9E8D302DABB}" type="sibTrans" cxnId="{C1F2FEF4-600E-4B50-95C6-977210605862}">
      <dgm:prSet/>
      <dgm:spPr/>
      <dgm:t>
        <a:bodyPr/>
        <a:lstStyle/>
        <a:p>
          <a:endParaRPr lang="fr-FR"/>
        </a:p>
      </dgm:t>
    </dgm:pt>
    <dgm:pt modelId="{F0F60A96-7CC8-4B49-9B40-513A81AEE49F}" type="pres">
      <dgm:prSet presAssocID="{B4786931-3939-414B-946C-E1B119D6C8B2}" presName="Name0" presStyleCnt="0">
        <dgm:presLayoutVars>
          <dgm:chMax/>
          <dgm:chPref/>
          <dgm:dir/>
        </dgm:presLayoutVars>
      </dgm:prSet>
      <dgm:spPr/>
    </dgm:pt>
    <dgm:pt modelId="{E1A4D84B-C9AC-47FC-96F1-42685C26A73B}" type="pres">
      <dgm:prSet presAssocID="{5F81FD41-E7E0-4F98-8095-AA5368F61416}" presName="parenttextcomposite" presStyleCnt="0"/>
      <dgm:spPr/>
    </dgm:pt>
    <dgm:pt modelId="{B0917AE6-71F2-46CA-B577-60B2F342E51A}" type="pres">
      <dgm:prSet presAssocID="{5F81FD41-E7E0-4F98-8095-AA5368F61416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EC77C752-1FD5-4951-BE95-92C2D6514392}" type="pres">
      <dgm:prSet presAssocID="{5F81FD41-E7E0-4F98-8095-AA5368F61416}" presName="composite" presStyleCnt="0"/>
      <dgm:spPr/>
    </dgm:pt>
    <dgm:pt modelId="{CB67ADB2-8342-409B-BED8-258C26EA5B87}" type="pres">
      <dgm:prSet presAssocID="{5F81FD41-E7E0-4F98-8095-AA5368F61416}" presName="chevron1" presStyleLbl="alignNode1" presStyleIdx="0" presStyleCnt="21"/>
      <dgm:spPr/>
    </dgm:pt>
    <dgm:pt modelId="{7B290FE5-65C8-41BA-8070-D5031B73003E}" type="pres">
      <dgm:prSet presAssocID="{5F81FD41-E7E0-4F98-8095-AA5368F61416}" presName="chevron2" presStyleLbl="alignNode1" presStyleIdx="1" presStyleCnt="21"/>
      <dgm:spPr/>
    </dgm:pt>
    <dgm:pt modelId="{346B4B9D-ECBF-4FB1-89C3-EC1F978A81FA}" type="pres">
      <dgm:prSet presAssocID="{5F81FD41-E7E0-4F98-8095-AA5368F61416}" presName="chevron3" presStyleLbl="alignNode1" presStyleIdx="2" presStyleCnt="21"/>
      <dgm:spPr/>
    </dgm:pt>
    <dgm:pt modelId="{C6201043-DDAD-4DBD-8207-BA731D60BA1D}" type="pres">
      <dgm:prSet presAssocID="{5F81FD41-E7E0-4F98-8095-AA5368F61416}" presName="chevron4" presStyleLbl="alignNode1" presStyleIdx="3" presStyleCnt="21"/>
      <dgm:spPr/>
    </dgm:pt>
    <dgm:pt modelId="{93D7A712-DB30-4B7D-86BC-D5922F528725}" type="pres">
      <dgm:prSet presAssocID="{5F81FD41-E7E0-4F98-8095-AA5368F61416}" presName="chevron5" presStyleLbl="alignNode1" presStyleIdx="4" presStyleCnt="21"/>
      <dgm:spPr/>
    </dgm:pt>
    <dgm:pt modelId="{7AFDD7C1-100A-4AD4-A90E-C036947B99C7}" type="pres">
      <dgm:prSet presAssocID="{5F81FD41-E7E0-4F98-8095-AA5368F61416}" presName="chevron6" presStyleLbl="alignNode1" presStyleIdx="5" presStyleCnt="21"/>
      <dgm:spPr/>
    </dgm:pt>
    <dgm:pt modelId="{9CA1B53E-BEAF-4DDC-9CA2-4EC6352330D2}" type="pres">
      <dgm:prSet presAssocID="{5F81FD41-E7E0-4F98-8095-AA5368F61416}" presName="chevron7" presStyleLbl="alignNode1" presStyleIdx="6" presStyleCnt="21" custLinFactX="41394" custLinFactNeighborX="100000" custLinFactNeighborY="5740"/>
      <dgm:spPr/>
    </dgm:pt>
    <dgm:pt modelId="{7750F113-A22B-4BCE-BCC7-CFA50FA43B3E}" type="pres">
      <dgm:prSet presAssocID="{5F81FD41-E7E0-4F98-8095-AA5368F61416}" presName="childtext" presStyleLbl="solidFgAcc1" presStyleIdx="0" presStyleCnt="3" custScaleX="131849" custScaleY="155113">
        <dgm:presLayoutVars>
          <dgm:chMax/>
          <dgm:chPref val="0"/>
          <dgm:bulletEnabled val="1"/>
        </dgm:presLayoutVars>
      </dgm:prSet>
      <dgm:spPr/>
    </dgm:pt>
    <dgm:pt modelId="{500B2219-ECF6-4538-9F9D-7C98C657F234}" type="pres">
      <dgm:prSet presAssocID="{591A44D1-60BE-4A69-A9F0-D4FDCE5448C8}" presName="sibTrans" presStyleCnt="0"/>
      <dgm:spPr/>
    </dgm:pt>
    <dgm:pt modelId="{54C0E5D4-4AD1-4A95-8FE3-AD032B8D979B}" type="pres">
      <dgm:prSet presAssocID="{ABC4E9EF-E603-48BA-B2E9-F40F1E8839DF}" presName="parenttextcomposite" presStyleCnt="0"/>
      <dgm:spPr/>
    </dgm:pt>
    <dgm:pt modelId="{437ADC00-F122-469A-9E74-BD1038973362}" type="pres">
      <dgm:prSet presAssocID="{ABC4E9EF-E603-48BA-B2E9-F40F1E8839DF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1DB9D19A-151B-4B9E-83A4-2E8E55AE4963}" type="pres">
      <dgm:prSet presAssocID="{ABC4E9EF-E603-48BA-B2E9-F40F1E8839DF}" presName="composite" presStyleCnt="0"/>
      <dgm:spPr/>
    </dgm:pt>
    <dgm:pt modelId="{B8F4D1CB-B2DA-44D7-908A-0A62451B1618}" type="pres">
      <dgm:prSet presAssocID="{ABC4E9EF-E603-48BA-B2E9-F40F1E8839DF}" presName="chevron1" presStyleLbl="alignNode1" presStyleIdx="7" presStyleCnt="21"/>
      <dgm:spPr/>
    </dgm:pt>
    <dgm:pt modelId="{F411F30A-E8DC-4D96-85C7-1E31C64949D4}" type="pres">
      <dgm:prSet presAssocID="{ABC4E9EF-E603-48BA-B2E9-F40F1E8839DF}" presName="chevron2" presStyleLbl="alignNode1" presStyleIdx="8" presStyleCnt="21"/>
      <dgm:spPr/>
    </dgm:pt>
    <dgm:pt modelId="{73AFD756-2FF7-4855-BDEF-7402ECCA82F7}" type="pres">
      <dgm:prSet presAssocID="{ABC4E9EF-E603-48BA-B2E9-F40F1E8839DF}" presName="chevron3" presStyleLbl="alignNode1" presStyleIdx="9" presStyleCnt="21"/>
      <dgm:spPr/>
    </dgm:pt>
    <dgm:pt modelId="{919114DD-CC49-4320-AD32-20D6A44B4557}" type="pres">
      <dgm:prSet presAssocID="{ABC4E9EF-E603-48BA-B2E9-F40F1E8839DF}" presName="chevron4" presStyleLbl="alignNode1" presStyleIdx="10" presStyleCnt="21"/>
      <dgm:spPr/>
    </dgm:pt>
    <dgm:pt modelId="{2C70B0D1-AFDB-44E0-A3BB-E0490ADF706C}" type="pres">
      <dgm:prSet presAssocID="{ABC4E9EF-E603-48BA-B2E9-F40F1E8839DF}" presName="chevron5" presStyleLbl="alignNode1" presStyleIdx="11" presStyleCnt="21"/>
      <dgm:spPr/>
    </dgm:pt>
    <dgm:pt modelId="{E613ADAB-7520-40ED-B885-29E4F773DE1F}" type="pres">
      <dgm:prSet presAssocID="{ABC4E9EF-E603-48BA-B2E9-F40F1E8839DF}" presName="chevron6" presStyleLbl="alignNode1" presStyleIdx="12" presStyleCnt="21"/>
      <dgm:spPr/>
    </dgm:pt>
    <dgm:pt modelId="{0EE0412D-6D51-414B-B990-7A048F99030C}" type="pres">
      <dgm:prSet presAssocID="{ABC4E9EF-E603-48BA-B2E9-F40F1E8839DF}" presName="chevron7" presStyleLbl="alignNode1" presStyleIdx="13" presStyleCnt="21" custLinFactX="58455" custLinFactNeighborX="100000" custLinFactNeighborY="7082"/>
      <dgm:spPr/>
    </dgm:pt>
    <dgm:pt modelId="{69A19827-EECD-424A-918C-5C33A3DF6CA8}" type="pres">
      <dgm:prSet presAssocID="{ABC4E9EF-E603-48BA-B2E9-F40F1E8839DF}" presName="childtext" presStyleLbl="solidFgAcc1" presStyleIdx="1" presStyleCnt="3" custScaleX="134360" custScaleY="176677">
        <dgm:presLayoutVars>
          <dgm:chMax/>
          <dgm:chPref val="0"/>
          <dgm:bulletEnabled val="1"/>
        </dgm:presLayoutVars>
      </dgm:prSet>
      <dgm:spPr/>
    </dgm:pt>
    <dgm:pt modelId="{DB42AF3B-06E6-4250-BB27-947EF2BA90BF}" type="pres">
      <dgm:prSet presAssocID="{6416FAD5-AFE8-4CBE-A0C6-696695B58194}" presName="sibTrans" presStyleCnt="0"/>
      <dgm:spPr/>
    </dgm:pt>
    <dgm:pt modelId="{93DB6E3D-4AD3-492B-AB0B-1D428D3AAF1A}" type="pres">
      <dgm:prSet presAssocID="{6FC5E9B7-DD5F-4AD2-AC94-973153717047}" presName="parenttextcomposite" presStyleCnt="0"/>
      <dgm:spPr/>
    </dgm:pt>
    <dgm:pt modelId="{DD1ECA6C-AAA0-4A96-A618-620D4C5BF986}" type="pres">
      <dgm:prSet presAssocID="{6FC5E9B7-DD5F-4AD2-AC94-973153717047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3EBF06CC-DE10-4EB3-9B7F-043285CD748D}" type="pres">
      <dgm:prSet presAssocID="{6FC5E9B7-DD5F-4AD2-AC94-973153717047}" presName="composite" presStyleCnt="0"/>
      <dgm:spPr/>
    </dgm:pt>
    <dgm:pt modelId="{0C90A4E5-B158-4726-9E7B-953B83033875}" type="pres">
      <dgm:prSet presAssocID="{6FC5E9B7-DD5F-4AD2-AC94-973153717047}" presName="chevron1" presStyleLbl="alignNode1" presStyleIdx="14" presStyleCnt="21"/>
      <dgm:spPr/>
    </dgm:pt>
    <dgm:pt modelId="{AC30CD00-EB1F-4E26-B066-9F95315F237B}" type="pres">
      <dgm:prSet presAssocID="{6FC5E9B7-DD5F-4AD2-AC94-973153717047}" presName="chevron2" presStyleLbl="alignNode1" presStyleIdx="15" presStyleCnt="21"/>
      <dgm:spPr/>
    </dgm:pt>
    <dgm:pt modelId="{8C0A7CBD-DB3A-4A6A-BA35-34BC760B1937}" type="pres">
      <dgm:prSet presAssocID="{6FC5E9B7-DD5F-4AD2-AC94-973153717047}" presName="chevron3" presStyleLbl="alignNode1" presStyleIdx="16" presStyleCnt="21"/>
      <dgm:spPr/>
    </dgm:pt>
    <dgm:pt modelId="{C56A9AA4-8728-442E-BB6C-DFB5F8BA4C8A}" type="pres">
      <dgm:prSet presAssocID="{6FC5E9B7-DD5F-4AD2-AC94-973153717047}" presName="chevron4" presStyleLbl="alignNode1" presStyleIdx="17" presStyleCnt="21"/>
      <dgm:spPr/>
    </dgm:pt>
    <dgm:pt modelId="{1C2E79DA-F187-4CB5-8F4D-0A3587787FDF}" type="pres">
      <dgm:prSet presAssocID="{6FC5E9B7-DD5F-4AD2-AC94-973153717047}" presName="chevron5" presStyleLbl="alignNode1" presStyleIdx="18" presStyleCnt="21"/>
      <dgm:spPr/>
    </dgm:pt>
    <dgm:pt modelId="{DC8BC3E8-6C12-4740-BE1D-B064245F4622}" type="pres">
      <dgm:prSet presAssocID="{6FC5E9B7-DD5F-4AD2-AC94-973153717047}" presName="chevron6" presStyleLbl="alignNode1" presStyleIdx="19" presStyleCnt="21"/>
      <dgm:spPr/>
    </dgm:pt>
    <dgm:pt modelId="{819816C9-0A6D-49A0-91E1-E91E6CBACBCF}" type="pres">
      <dgm:prSet presAssocID="{6FC5E9B7-DD5F-4AD2-AC94-973153717047}" presName="chevron7" presStyleLbl="alignNode1" presStyleIdx="20" presStyleCnt="21" custLinFactX="61272" custLinFactNeighborX="100000" custLinFactNeighborY="-26734"/>
      <dgm:spPr/>
    </dgm:pt>
    <dgm:pt modelId="{90B6FBE4-5F63-413C-AC6A-F7A11467B4AA}" type="pres">
      <dgm:prSet presAssocID="{6FC5E9B7-DD5F-4AD2-AC94-973153717047}" presName="childtext" presStyleLbl="solidFgAcc1" presStyleIdx="2" presStyleCnt="3" custScaleX="138515" custScaleY="143576" custLinFactNeighborY="-32363">
        <dgm:presLayoutVars>
          <dgm:chMax/>
          <dgm:chPref val="0"/>
          <dgm:bulletEnabled val="1"/>
        </dgm:presLayoutVars>
      </dgm:prSet>
      <dgm:spPr/>
    </dgm:pt>
  </dgm:ptLst>
  <dgm:cxnLst>
    <dgm:cxn modelId="{A5CA4108-6C9F-4145-A4D9-F93BC30E68E7}" type="presOf" srcId="{6FE310BC-CCDA-40C9-BE9D-6F3D462180C7}" destId="{69A19827-EECD-424A-918C-5C33A3DF6CA8}" srcOrd="0" destOrd="1" presId="urn:microsoft.com/office/officeart/2008/layout/VerticalAccentList"/>
    <dgm:cxn modelId="{AB441E16-651A-4A17-A076-8ADEB12CE7C3}" type="presOf" srcId="{C1F16315-DAC2-4B89-9337-D6C1A1291E7B}" destId="{7750F113-A22B-4BCE-BCC7-CFA50FA43B3E}" srcOrd="0" destOrd="0" presId="urn:microsoft.com/office/officeart/2008/layout/VerticalAccentList"/>
    <dgm:cxn modelId="{381B0830-49D1-415D-9B59-14F0E90F6AAB}" type="presOf" srcId="{B4786931-3939-414B-946C-E1B119D6C8B2}" destId="{F0F60A96-7CC8-4B49-9B40-513A81AEE49F}" srcOrd="0" destOrd="0" presId="urn:microsoft.com/office/officeart/2008/layout/VerticalAccentList"/>
    <dgm:cxn modelId="{6FA3CD6D-9B6E-4FC8-B6FD-BD46A2E3B50A}" srcId="{5F81FD41-E7E0-4F98-8095-AA5368F61416}" destId="{C1F16315-DAC2-4B89-9337-D6C1A1291E7B}" srcOrd="0" destOrd="0" parTransId="{6336692A-59D9-495B-80EB-F370E5E1351F}" sibTransId="{A363B78F-10B3-4DE2-8B7B-46FAF318A066}"/>
    <dgm:cxn modelId="{1688347B-3F34-4412-B01A-C64DD24F014E}" type="presOf" srcId="{6FC5E9B7-DD5F-4AD2-AC94-973153717047}" destId="{DD1ECA6C-AAA0-4A96-A618-620D4C5BF986}" srcOrd="0" destOrd="0" presId="urn:microsoft.com/office/officeart/2008/layout/VerticalAccentList"/>
    <dgm:cxn modelId="{A58DD980-FE09-4863-BE99-476930CA7DE3}" srcId="{ABC4E9EF-E603-48BA-B2E9-F40F1E8839DF}" destId="{2923CD59-407E-4AE5-A997-E9B801B32426}" srcOrd="0" destOrd="0" parTransId="{EAA39AB9-29C7-40AC-BEA9-D93453F74860}" sibTransId="{C9212376-D47E-42FB-823D-3A4534290DEB}"/>
    <dgm:cxn modelId="{E8B20498-6DF3-4368-9D35-33DC9ACCCE3B}" type="presOf" srcId="{2923CD59-407E-4AE5-A997-E9B801B32426}" destId="{69A19827-EECD-424A-918C-5C33A3DF6CA8}" srcOrd="0" destOrd="0" presId="urn:microsoft.com/office/officeart/2008/layout/VerticalAccentList"/>
    <dgm:cxn modelId="{25D2499C-9A12-4E80-8E33-47313D23A4E7}" srcId="{6FC5E9B7-DD5F-4AD2-AC94-973153717047}" destId="{7AFC6994-6737-4F4D-AC0C-DA18D57CA259}" srcOrd="1" destOrd="0" parTransId="{733D0553-1D31-4169-AAF3-0CC4C4E5DB17}" sibTransId="{ED0657AC-C1FC-49D7-A633-520480107EB1}"/>
    <dgm:cxn modelId="{479887AB-92AC-4767-97FC-A9E0A8D6528B}" type="presOf" srcId="{7AFC6994-6737-4F4D-AC0C-DA18D57CA259}" destId="{90B6FBE4-5F63-413C-AC6A-F7A11467B4AA}" srcOrd="0" destOrd="1" presId="urn:microsoft.com/office/officeart/2008/layout/VerticalAccentList"/>
    <dgm:cxn modelId="{945911AC-DD23-439C-94F8-C2F58BD6F69E}" srcId="{B4786931-3939-414B-946C-E1B119D6C8B2}" destId="{ABC4E9EF-E603-48BA-B2E9-F40F1E8839DF}" srcOrd="1" destOrd="0" parTransId="{145A4593-E8E1-48CE-B3E4-8D58A5686075}" sibTransId="{6416FAD5-AFE8-4CBE-A0C6-696695B58194}"/>
    <dgm:cxn modelId="{5A8DABBD-3290-4E36-A31B-B726C94E5F6F}" type="presOf" srcId="{80D185C9-9FE6-4626-86F0-5591F4B6329A}" destId="{90B6FBE4-5F63-413C-AC6A-F7A11467B4AA}" srcOrd="0" destOrd="0" presId="urn:microsoft.com/office/officeart/2008/layout/VerticalAccentList"/>
    <dgm:cxn modelId="{77699ED0-FA11-449F-8095-A9EF14E0672E}" type="presOf" srcId="{5F81FD41-E7E0-4F98-8095-AA5368F61416}" destId="{B0917AE6-71F2-46CA-B577-60B2F342E51A}" srcOrd="0" destOrd="0" presId="urn:microsoft.com/office/officeart/2008/layout/VerticalAccentList"/>
    <dgm:cxn modelId="{A84A9FF2-3322-4215-A4BD-5D335121CCB8}" type="presOf" srcId="{ABC4E9EF-E603-48BA-B2E9-F40F1E8839DF}" destId="{437ADC00-F122-469A-9E74-BD1038973362}" srcOrd="0" destOrd="0" presId="urn:microsoft.com/office/officeart/2008/layout/VerticalAccentList"/>
    <dgm:cxn modelId="{DFE515F4-1FDA-46A7-8133-3BE568B1BBBB}" srcId="{6FC5E9B7-DD5F-4AD2-AC94-973153717047}" destId="{80D185C9-9FE6-4626-86F0-5591F4B6329A}" srcOrd="0" destOrd="0" parTransId="{6EAA22B9-C696-4B9A-923F-0011890F6F50}" sibTransId="{8C480CDA-A0FC-4183-B781-98F0FBAB9C91}"/>
    <dgm:cxn modelId="{9DC0BBF4-CAF8-4949-A1EB-D2BC5B886159}" srcId="{B4786931-3939-414B-946C-E1B119D6C8B2}" destId="{5F81FD41-E7E0-4F98-8095-AA5368F61416}" srcOrd="0" destOrd="0" parTransId="{7CA77138-5493-4655-8316-6C5CE2B62C93}" sibTransId="{591A44D1-60BE-4A69-A9F0-D4FDCE5448C8}"/>
    <dgm:cxn modelId="{C1F2FEF4-600E-4B50-95C6-977210605862}" srcId="{ABC4E9EF-E603-48BA-B2E9-F40F1E8839DF}" destId="{6FE310BC-CCDA-40C9-BE9D-6F3D462180C7}" srcOrd="1" destOrd="0" parTransId="{1B74EB69-01A3-445B-914E-D3FB8A2F7252}" sibTransId="{E711CB87-A10A-448D-88EC-E9E8D302DABB}"/>
    <dgm:cxn modelId="{B62E04F9-3677-487E-83B1-4CCADF1C94CC}" srcId="{B4786931-3939-414B-946C-E1B119D6C8B2}" destId="{6FC5E9B7-DD5F-4AD2-AC94-973153717047}" srcOrd="2" destOrd="0" parTransId="{B0C7675C-D737-4044-BF1C-355D55F26C4C}" sibTransId="{30F10189-482E-48A8-8B33-81B1F3BE11FB}"/>
    <dgm:cxn modelId="{E1BF0726-AA5F-420C-9BA5-536829FACF96}" type="presParOf" srcId="{F0F60A96-7CC8-4B49-9B40-513A81AEE49F}" destId="{E1A4D84B-C9AC-47FC-96F1-42685C26A73B}" srcOrd="0" destOrd="0" presId="urn:microsoft.com/office/officeart/2008/layout/VerticalAccentList"/>
    <dgm:cxn modelId="{A1D2F0CB-E5BE-4681-A52E-436DCB59E250}" type="presParOf" srcId="{E1A4D84B-C9AC-47FC-96F1-42685C26A73B}" destId="{B0917AE6-71F2-46CA-B577-60B2F342E51A}" srcOrd="0" destOrd="0" presId="urn:microsoft.com/office/officeart/2008/layout/VerticalAccentList"/>
    <dgm:cxn modelId="{132C7ED9-AE73-427F-B7EF-0311F134A597}" type="presParOf" srcId="{F0F60A96-7CC8-4B49-9B40-513A81AEE49F}" destId="{EC77C752-1FD5-4951-BE95-92C2D6514392}" srcOrd="1" destOrd="0" presId="urn:microsoft.com/office/officeart/2008/layout/VerticalAccentList"/>
    <dgm:cxn modelId="{54DA0191-DAF7-48E6-9488-A878B33E662B}" type="presParOf" srcId="{EC77C752-1FD5-4951-BE95-92C2D6514392}" destId="{CB67ADB2-8342-409B-BED8-258C26EA5B87}" srcOrd="0" destOrd="0" presId="urn:microsoft.com/office/officeart/2008/layout/VerticalAccentList"/>
    <dgm:cxn modelId="{D492DA88-9791-48E5-A93C-83629C3A0471}" type="presParOf" srcId="{EC77C752-1FD5-4951-BE95-92C2D6514392}" destId="{7B290FE5-65C8-41BA-8070-D5031B73003E}" srcOrd="1" destOrd="0" presId="urn:microsoft.com/office/officeart/2008/layout/VerticalAccentList"/>
    <dgm:cxn modelId="{254EB438-7565-4DA9-ACB4-A6867581A116}" type="presParOf" srcId="{EC77C752-1FD5-4951-BE95-92C2D6514392}" destId="{346B4B9D-ECBF-4FB1-89C3-EC1F978A81FA}" srcOrd="2" destOrd="0" presId="urn:microsoft.com/office/officeart/2008/layout/VerticalAccentList"/>
    <dgm:cxn modelId="{52AA8483-FF69-42B3-9688-CF2E1073FE73}" type="presParOf" srcId="{EC77C752-1FD5-4951-BE95-92C2D6514392}" destId="{C6201043-DDAD-4DBD-8207-BA731D60BA1D}" srcOrd="3" destOrd="0" presId="urn:microsoft.com/office/officeart/2008/layout/VerticalAccentList"/>
    <dgm:cxn modelId="{2A7A4557-804F-4B22-802F-7A21D6F99E67}" type="presParOf" srcId="{EC77C752-1FD5-4951-BE95-92C2D6514392}" destId="{93D7A712-DB30-4B7D-86BC-D5922F528725}" srcOrd="4" destOrd="0" presId="urn:microsoft.com/office/officeart/2008/layout/VerticalAccentList"/>
    <dgm:cxn modelId="{AEC4C603-F7A7-4B27-B33F-BA615CF478FA}" type="presParOf" srcId="{EC77C752-1FD5-4951-BE95-92C2D6514392}" destId="{7AFDD7C1-100A-4AD4-A90E-C036947B99C7}" srcOrd="5" destOrd="0" presId="urn:microsoft.com/office/officeart/2008/layout/VerticalAccentList"/>
    <dgm:cxn modelId="{1D06BEFE-2412-4081-93F5-D7908E8BF7A2}" type="presParOf" srcId="{EC77C752-1FD5-4951-BE95-92C2D6514392}" destId="{9CA1B53E-BEAF-4DDC-9CA2-4EC6352330D2}" srcOrd="6" destOrd="0" presId="urn:microsoft.com/office/officeart/2008/layout/VerticalAccentList"/>
    <dgm:cxn modelId="{1A0C5257-3F05-4064-857C-08E49EEDD18E}" type="presParOf" srcId="{EC77C752-1FD5-4951-BE95-92C2D6514392}" destId="{7750F113-A22B-4BCE-BCC7-CFA50FA43B3E}" srcOrd="7" destOrd="0" presId="urn:microsoft.com/office/officeart/2008/layout/VerticalAccentList"/>
    <dgm:cxn modelId="{D5BD9562-5689-4C74-ACA2-D5000D42CB2E}" type="presParOf" srcId="{F0F60A96-7CC8-4B49-9B40-513A81AEE49F}" destId="{500B2219-ECF6-4538-9F9D-7C98C657F234}" srcOrd="2" destOrd="0" presId="urn:microsoft.com/office/officeart/2008/layout/VerticalAccentList"/>
    <dgm:cxn modelId="{4942F900-AC2E-4F54-AE98-ACC26D9AA0B7}" type="presParOf" srcId="{F0F60A96-7CC8-4B49-9B40-513A81AEE49F}" destId="{54C0E5D4-4AD1-4A95-8FE3-AD032B8D979B}" srcOrd="3" destOrd="0" presId="urn:microsoft.com/office/officeart/2008/layout/VerticalAccentList"/>
    <dgm:cxn modelId="{2B847930-7657-4B12-A3B2-1AB02B5941A2}" type="presParOf" srcId="{54C0E5D4-4AD1-4A95-8FE3-AD032B8D979B}" destId="{437ADC00-F122-469A-9E74-BD1038973362}" srcOrd="0" destOrd="0" presId="urn:microsoft.com/office/officeart/2008/layout/VerticalAccentList"/>
    <dgm:cxn modelId="{7D384EBA-27D8-4F14-854C-0930A8426A45}" type="presParOf" srcId="{F0F60A96-7CC8-4B49-9B40-513A81AEE49F}" destId="{1DB9D19A-151B-4B9E-83A4-2E8E55AE4963}" srcOrd="4" destOrd="0" presId="urn:microsoft.com/office/officeart/2008/layout/VerticalAccentList"/>
    <dgm:cxn modelId="{1AD7203D-D08E-4CAE-A478-712148A4D432}" type="presParOf" srcId="{1DB9D19A-151B-4B9E-83A4-2E8E55AE4963}" destId="{B8F4D1CB-B2DA-44D7-908A-0A62451B1618}" srcOrd="0" destOrd="0" presId="urn:microsoft.com/office/officeart/2008/layout/VerticalAccentList"/>
    <dgm:cxn modelId="{52B1B2ED-D046-41F8-8380-58286A9A19A0}" type="presParOf" srcId="{1DB9D19A-151B-4B9E-83A4-2E8E55AE4963}" destId="{F411F30A-E8DC-4D96-85C7-1E31C64949D4}" srcOrd="1" destOrd="0" presId="urn:microsoft.com/office/officeart/2008/layout/VerticalAccentList"/>
    <dgm:cxn modelId="{18FF100A-8ACC-43C7-8564-7FE5F0761CDA}" type="presParOf" srcId="{1DB9D19A-151B-4B9E-83A4-2E8E55AE4963}" destId="{73AFD756-2FF7-4855-BDEF-7402ECCA82F7}" srcOrd="2" destOrd="0" presId="urn:microsoft.com/office/officeart/2008/layout/VerticalAccentList"/>
    <dgm:cxn modelId="{C707152E-DD2A-4966-99EC-43DBC1706FF9}" type="presParOf" srcId="{1DB9D19A-151B-4B9E-83A4-2E8E55AE4963}" destId="{919114DD-CC49-4320-AD32-20D6A44B4557}" srcOrd="3" destOrd="0" presId="urn:microsoft.com/office/officeart/2008/layout/VerticalAccentList"/>
    <dgm:cxn modelId="{9B97B882-EDAF-4A45-9136-C8734A6C58AC}" type="presParOf" srcId="{1DB9D19A-151B-4B9E-83A4-2E8E55AE4963}" destId="{2C70B0D1-AFDB-44E0-A3BB-E0490ADF706C}" srcOrd="4" destOrd="0" presId="urn:microsoft.com/office/officeart/2008/layout/VerticalAccentList"/>
    <dgm:cxn modelId="{971C4359-2492-47F6-A181-C9D72E556F57}" type="presParOf" srcId="{1DB9D19A-151B-4B9E-83A4-2E8E55AE4963}" destId="{E613ADAB-7520-40ED-B885-29E4F773DE1F}" srcOrd="5" destOrd="0" presId="urn:microsoft.com/office/officeart/2008/layout/VerticalAccentList"/>
    <dgm:cxn modelId="{FBA64E77-6ABC-4F00-B391-CFC0AEC7CB19}" type="presParOf" srcId="{1DB9D19A-151B-4B9E-83A4-2E8E55AE4963}" destId="{0EE0412D-6D51-414B-B990-7A048F99030C}" srcOrd="6" destOrd="0" presId="urn:microsoft.com/office/officeart/2008/layout/VerticalAccentList"/>
    <dgm:cxn modelId="{4B33CE4B-6250-435F-AB8E-B45B94E08296}" type="presParOf" srcId="{1DB9D19A-151B-4B9E-83A4-2E8E55AE4963}" destId="{69A19827-EECD-424A-918C-5C33A3DF6CA8}" srcOrd="7" destOrd="0" presId="urn:microsoft.com/office/officeart/2008/layout/VerticalAccentList"/>
    <dgm:cxn modelId="{D5B1E56E-CEF7-4D65-92BF-BD287481FD3F}" type="presParOf" srcId="{F0F60A96-7CC8-4B49-9B40-513A81AEE49F}" destId="{DB42AF3B-06E6-4250-BB27-947EF2BA90BF}" srcOrd="5" destOrd="0" presId="urn:microsoft.com/office/officeart/2008/layout/VerticalAccentList"/>
    <dgm:cxn modelId="{7E076CAE-07F0-4FA3-89D2-F708AD289946}" type="presParOf" srcId="{F0F60A96-7CC8-4B49-9B40-513A81AEE49F}" destId="{93DB6E3D-4AD3-492B-AB0B-1D428D3AAF1A}" srcOrd="6" destOrd="0" presId="urn:microsoft.com/office/officeart/2008/layout/VerticalAccentList"/>
    <dgm:cxn modelId="{998537BF-C583-4124-B486-B048AAECDE4D}" type="presParOf" srcId="{93DB6E3D-4AD3-492B-AB0B-1D428D3AAF1A}" destId="{DD1ECA6C-AAA0-4A96-A618-620D4C5BF986}" srcOrd="0" destOrd="0" presId="urn:microsoft.com/office/officeart/2008/layout/VerticalAccentList"/>
    <dgm:cxn modelId="{3795A038-C134-4648-974A-FD07BAFA5E82}" type="presParOf" srcId="{F0F60A96-7CC8-4B49-9B40-513A81AEE49F}" destId="{3EBF06CC-DE10-4EB3-9B7F-043285CD748D}" srcOrd="7" destOrd="0" presId="urn:microsoft.com/office/officeart/2008/layout/VerticalAccentList"/>
    <dgm:cxn modelId="{EB3CABEF-6586-472E-81BA-14F77E732933}" type="presParOf" srcId="{3EBF06CC-DE10-4EB3-9B7F-043285CD748D}" destId="{0C90A4E5-B158-4726-9E7B-953B83033875}" srcOrd="0" destOrd="0" presId="urn:microsoft.com/office/officeart/2008/layout/VerticalAccentList"/>
    <dgm:cxn modelId="{16456B6F-57C8-4B51-99CF-3C9DFF0FED10}" type="presParOf" srcId="{3EBF06CC-DE10-4EB3-9B7F-043285CD748D}" destId="{AC30CD00-EB1F-4E26-B066-9F95315F237B}" srcOrd="1" destOrd="0" presId="urn:microsoft.com/office/officeart/2008/layout/VerticalAccentList"/>
    <dgm:cxn modelId="{E607B7AF-0C1C-49AE-A40B-2EEC77377CF9}" type="presParOf" srcId="{3EBF06CC-DE10-4EB3-9B7F-043285CD748D}" destId="{8C0A7CBD-DB3A-4A6A-BA35-34BC760B1937}" srcOrd="2" destOrd="0" presId="urn:microsoft.com/office/officeart/2008/layout/VerticalAccentList"/>
    <dgm:cxn modelId="{00AD0135-D50D-4462-A526-7B040C0674F1}" type="presParOf" srcId="{3EBF06CC-DE10-4EB3-9B7F-043285CD748D}" destId="{C56A9AA4-8728-442E-BB6C-DFB5F8BA4C8A}" srcOrd="3" destOrd="0" presId="urn:microsoft.com/office/officeart/2008/layout/VerticalAccentList"/>
    <dgm:cxn modelId="{EB2DA80B-3D9A-4F38-9F83-6DD8C9FEE8B9}" type="presParOf" srcId="{3EBF06CC-DE10-4EB3-9B7F-043285CD748D}" destId="{1C2E79DA-F187-4CB5-8F4D-0A3587787FDF}" srcOrd="4" destOrd="0" presId="urn:microsoft.com/office/officeart/2008/layout/VerticalAccentList"/>
    <dgm:cxn modelId="{16371EDD-0316-42C3-98FF-142AC9E99AEC}" type="presParOf" srcId="{3EBF06CC-DE10-4EB3-9B7F-043285CD748D}" destId="{DC8BC3E8-6C12-4740-BE1D-B064245F4622}" srcOrd="5" destOrd="0" presId="urn:microsoft.com/office/officeart/2008/layout/VerticalAccentList"/>
    <dgm:cxn modelId="{94778582-18A0-4C7C-AE99-9417FE250B9E}" type="presParOf" srcId="{3EBF06CC-DE10-4EB3-9B7F-043285CD748D}" destId="{819816C9-0A6D-49A0-91E1-E91E6CBACBCF}" srcOrd="6" destOrd="0" presId="urn:microsoft.com/office/officeart/2008/layout/VerticalAccentList"/>
    <dgm:cxn modelId="{4E6F5E8D-61E6-4842-82DB-8C7C2B0090F7}" type="presParOf" srcId="{3EBF06CC-DE10-4EB3-9B7F-043285CD748D}" destId="{90B6FBE4-5F63-413C-AC6A-F7A11467B4AA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8A9B49-EEC7-4095-A85F-32B63D8F951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3A36523-2FE0-4622-9196-55950F565C21}">
      <dgm:prSet phldrT="[Texte]" custT="1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pPr algn="r" rtl="1"/>
          <a:r>
            <a:rPr lang="ar-TN" sz="3200" b="1" dirty="0">
              <a:effectLst/>
            </a:rPr>
            <a:t>نقطة القرار:”التصرف في الادوية في الاقسام </a:t>
          </a:r>
          <a:r>
            <a:rPr lang="ar-TN" sz="3200" b="1" dirty="0" err="1">
              <a:effectLst/>
            </a:rPr>
            <a:t>الاستشفائية</a:t>
          </a:r>
          <a:r>
            <a:rPr lang="ar-TN" sz="3200" b="1" dirty="0">
              <a:effectLst/>
            </a:rPr>
            <a:t>“ مصنفة نقطة قرار ذات مخاطر فساد عالية</a:t>
          </a:r>
          <a:endParaRPr lang="fr-FR" sz="3200" b="1" dirty="0"/>
        </a:p>
      </dgm:t>
    </dgm:pt>
    <dgm:pt modelId="{CF262AA6-6090-45F3-AEDF-42EBE10AB9E2}" type="parTrans" cxnId="{CA3723C6-CA6F-4FC4-8478-390A0608678D}">
      <dgm:prSet/>
      <dgm:spPr/>
      <dgm:t>
        <a:bodyPr/>
        <a:lstStyle/>
        <a:p>
          <a:endParaRPr lang="fr-FR"/>
        </a:p>
      </dgm:t>
    </dgm:pt>
    <dgm:pt modelId="{DD302A86-4A53-4CA1-8D56-BF6888C53719}" type="sibTrans" cxnId="{CA3723C6-CA6F-4FC4-8478-390A0608678D}">
      <dgm:prSet/>
      <dgm:spPr>
        <a:solidFill>
          <a:schemeClr val="accent4">
            <a:alpha val="90000"/>
          </a:schemeClr>
        </a:solidFill>
      </dgm:spPr>
      <dgm:t>
        <a:bodyPr/>
        <a:lstStyle/>
        <a:p>
          <a:endParaRPr lang="fr-FR"/>
        </a:p>
      </dgm:t>
    </dgm:pt>
    <dgm:pt modelId="{7BAD521E-5AF5-4844-9B8B-682C34AF5868}">
      <dgm:prSet custT="1"/>
      <dgm:spPr>
        <a:solidFill>
          <a:srgbClr val="0070C0"/>
        </a:solidFill>
        <a:ln>
          <a:solidFill>
            <a:srgbClr val="002060"/>
          </a:solidFill>
        </a:ln>
      </dgm:spPr>
      <dgm:t>
        <a:bodyPr/>
        <a:lstStyle/>
        <a:p>
          <a:pPr marL="0" marR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TN" sz="3200" b="1" dirty="0"/>
            <a:t>القرار رقم 1: تعميم استعمال </a:t>
          </a:r>
          <a:r>
            <a:rPr lang="ar-TN" sz="3200" b="1" dirty="0" err="1"/>
            <a:t>التطبيقة</a:t>
          </a:r>
          <a:r>
            <a:rPr lang="ar-TN" sz="3200" b="1" dirty="0"/>
            <a:t> </a:t>
          </a:r>
          <a:r>
            <a:rPr lang="ar-TN" sz="3200" b="1" dirty="0" err="1"/>
            <a:t>الاعلامية </a:t>
          </a:r>
          <a:r>
            <a:rPr lang="ar-TN" sz="3200" b="1" dirty="0"/>
            <a:t>”الصرف اليومي و الاسمي </a:t>
          </a:r>
          <a:r>
            <a:rPr lang="ar-TN" sz="3200" b="1" dirty="0" err="1"/>
            <a:t>للادوية</a:t>
          </a:r>
          <a:r>
            <a:rPr lang="ar-TN" sz="3200" b="1" dirty="0"/>
            <a:t>“ داخل الاقسام </a:t>
          </a:r>
          <a:r>
            <a:rPr lang="ar-TN" sz="3200" b="1" dirty="0" err="1"/>
            <a:t>الاستشفائية“</a:t>
          </a:r>
          <a:r>
            <a:rPr lang="ar-TN" sz="3200" b="1" dirty="0"/>
            <a:t> </a:t>
          </a:r>
          <a:endParaRPr lang="fr-FR" sz="3200" b="1" dirty="0"/>
        </a:p>
        <a:p>
          <a:pPr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dirty="0"/>
            <a:t>» </a:t>
          </a:r>
          <a:r>
            <a:rPr lang="ar-TN" sz="3200" b="1" dirty="0"/>
            <a:t>القرار رقم 2: تامين نقل الادوية داخل اروقة المستشفى عن طريق شراء و </a:t>
          </a:r>
          <a:r>
            <a:rPr lang="ar-TN" sz="3200" b="1" dirty="0" err="1"/>
            <a:t>استعمال </a:t>
          </a:r>
          <a:r>
            <a:rPr lang="ar-TN" sz="3200" b="1" dirty="0"/>
            <a:t>”خزانات ادوية </a:t>
          </a:r>
          <a:r>
            <a:rPr lang="ar-TN" sz="3200" b="1" dirty="0" err="1"/>
            <a:t>ذكية“</a:t>
          </a:r>
          <a:r>
            <a:rPr lang="ar-TN" sz="3200" b="1" dirty="0"/>
            <a:t> </a:t>
          </a:r>
          <a:endParaRPr lang="fr-FR" sz="3200" b="1" dirty="0"/>
        </a:p>
      </dgm:t>
    </dgm:pt>
    <dgm:pt modelId="{C0E501B0-5E1F-4EFD-9939-62C3F8433982}" type="parTrans" cxnId="{C0AC528A-BFC0-4C50-AB5A-535249F517B0}">
      <dgm:prSet/>
      <dgm:spPr/>
      <dgm:t>
        <a:bodyPr/>
        <a:lstStyle/>
        <a:p>
          <a:endParaRPr lang="fr-FR"/>
        </a:p>
      </dgm:t>
    </dgm:pt>
    <dgm:pt modelId="{CBD5DC82-C790-46BF-9FF9-728682741D5C}" type="sibTrans" cxnId="{C0AC528A-BFC0-4C50-AB5A-535249F517B0}">
      <dgm:prSet/>
      <dgm:spPr>
        <a:solidFill>
          <a:schemeClr val="accent4">
            <a:alpha val="90000"/>
          </a:schemeClr>
        </a:solidFill>
      </dgm:spPr>
      <dgm:t>
        <a:bodyPr/>
        <a:lstStyle/>
        <a:p>
          <a:endParaRPr lang="fr-FR"/>
        </a:p>
      </dgm:t>
    </dgm:pt>
    <dgm:pt modelId="{20BAD4AC-88E4-407D-A711-E2A6CBCE9416}" type="pres">
      <dgm:prSet presAssocID="{528A9B49-EEC7-4095-A85F-32B63D8F951D}" presName="outerComposite" presStyleCnt="0">
        <dgm:presLayoutVars>
          <dgm:chMax val="5"/>
          <dgm:dir/>
          <dgm:resizeHandles val="exact"/>
        </dgm:presLayoutVars>
      </dgm:prSet>
      <dgm:spPr/>
    </dgm:pt>
    <dgm:pt modelId="{8D75ADAF-1D4A-4DF6-AB97-62DA98361986}" type="pres">
      <dgm:prSet presAssocID="{528A9B49-EEC7-4095-A85F-32B63D8F951D}" presName="dummyMaxCanvas" presStyleCnt="0">
        <dgm:presLayoutVars/>
      </dgm:prSet>
      <dgm:spPr/>
    </dgm:pt>
    <dgm:pt modelId="{078B58C7-0AFB-481D-8898-6A4DFCF8DD28}" type="pres">
      <dgm:prSet presAssocID="{528A9B49-EEC7-4095-A85F-32B63D8F951D}" presName="TwoNodes_1" presStyleLbl="node1" presStyleIdx="0" presStyleCnt="2" custScaleX="107693" custScaleY="70127" custLinFactNeighborX="7846" custLinFactNeighborY="14305">
        <dgm:presLayoutVars>
          <dgm:bulletEnabled val="1"/>
        </dgm:presLayoutVars>
      </dgm:prSet>
      <dgm:spPr/>
    </dgm:pt>
    <dgm:pt modelId="{0C38D8A5-0E0D-4B88-AEBE-8B2BDEBD43DD}" type="pres">
      <dgm:prSet presAssocID="{528A9B49-EEC7-4095-A85F-32B63D8F951D}" presName="TwoNodes_2" presStyleLbl="node1" presStyleIdx="1" presStyleCnt="2" custScaleX="109335" custScaleY="108357" custLinFactNeighborX="-7911" custLinFactNeighborY="-3274">
        <dgm:presLayoutVars>
          <dgm:bulletEnabled val="1"/>
        </dgm:presLayoutVars>
      </dgm:prSet>
      <dgm:spPr/>
    </dgm:pt>
    <dgm:pt modelId="{747C534A-0DBD-4139-B304-CD040F4C86B1}" type="pres">
      <dgm:prSet presAssocID="{528A9B49-EEC7-4095-A85F-32B63D8F951D}" presName="TwoConn_1-2" presStyleLbl="fgAccFollowNode1" presStyleIdx="0" presStyleCnt="1" custLinFactNeighborX="61881" custLinFactNeighborY="-30940">
        <dgm:presLayoutVars>
          <dgm:bulletEnabled val="1"/>
        </dgm:presLayoutVars>
      </dgm:prSet>
      <dgm:spPr/>
    </dgm:pt>
    <dgm:pt modelId="{0B870B23-AE1C-4839-B1B9-D9C78B6443C0}" type="pres">
      <dgm:prSet presAssocID="{528A9B49-EEC7-4095-A85F-32B63D8F951D}" presName="TwoNodes_1_text" presStyleLbl="node1" presStyleIdx="1" presStyleCnt="2">
        <dgm:presLayoutVars>
          <dgm:bulletEnabled val="1"/>
        </dgm:presLayoutVars>
      </dgm:prSet>
      <dgm:spPr/>
    </dgm:pt>
    <dgm:pt modelId="{BB0B4EB3-5D5F-43E8-91D6-3B890E6405F5}" type="pres">
      <dgm:prSet presAssocID="{528A9B49-EEC7-4095-A85F-32B63D8F951D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A2530135-78AD-409B-9203-E3419B485F58}" type="presOf" srcId="{7BAD521E-5AF5-4844-9B8B-682C34AF5868}" destId="{0C38D8A5-0E0D-4B88-AEBE-8B2BDEBD43DD}" srcOrd="0" destOrd="0" presId="urn:microsoft.com/office/officeart/2005/8/layout/vProcess5"/>
    <dgm:cxn modelId="{D675F365-9F5E-4AB8-B428-6AC7B6C3A59F}" type="presOf" srcId="{73A36523-2FE0-4622-9196-55950F565C21}" destId="{0B870B23-AE1C-4839-B1B9-D9C78B6443C0}" srcOrd="1" destOrd="0" presId="urn:microsoft.com/office/officeart/2005/8/layout/vProcess5"/>
    <dgm:cxn modelId="{07E48A46-6AB6-4EB6-B601-82F242C5BE43}" type="presOf" srcId="{528A9B49-EEC7-4095-A85F-32B63D8F951D}" destId="{20BAD4AC-88E4-407D-A711-E2A6CBCE9416}" srcOrd="0" destOrd="0" presId="urn:microsoft.com/office/officeart/2005/8/layout/vProcess5"/>
    <dgm:cxn modelId="{879C2B80-73D0-4F23-8839-2A1D57CF7288}" type="presOf" srcId="{7BAD521E-5AF5-4844-9B8B-682C34AF5868}" destId="{BB0B4EB3-5D5F-43E8-91D6-3B890E6405F5}" srcOrd="1" destOrd="0" presId="urn:microsoft.com/office/officeart/2005/8/layout/vProcess5"/>
    <dgm:cxn modelId="{6E90C482-07AA-46C0-B202-5EEA0D0EED7F}" type="presOf" srcId="{73A36523-2FE0-4622-9196-55950F565C21}" destId="{078B58C7-0AFB-481D-8898-6A4DFCF8DD28}" srcOrd="0" destOrd="0" presId="urn:microsoft.com/office/officeart/2005/8/layout/vProcess5"/>
    <dgm:cxn modelId="{C0AC528A-BFC0-4C50-AB5A-535249F517B0}" srcId="{528A9B49-EEC7-4095-A85F-32B63D8F951D}" destId="{7BAD521E-5AF5-4844-9B8B-682C34AF5868}" srcOrd="1" destOrd="0" parTransId="{C0E501B0-5E1F-4EFD-9939-62C3F8433982}" sibTransId="{CBD5DC82-C790-46BF-9FF9-728682741D5C}"/>
    <dgm:cxn modelId="{7DD565C0-F9EA-4B89-9798-4CA2FE17C452}" type="presOf" srcId="{DD302A86-4A53-4CA1-8D56-BF6888C53719}" destId="{747C534A-0DBD-4139-B304-CD040F4C86B1}" srcOrd="0" destOrd="0" presId="urn:microsoft.com/office/officeart/2005/8/layout/vProcess5"/>
    <dgm:cxn modelId="{CA3723C6-CA6F-4FC4-8478-390A0608678D}" srcId="{528A9B49-EEC7-4095-A85F-32B63D8F951D}" destId="{73A36523-2FE0-4622-9196-55950F565C21}" srcOrd="0" destOrd="0" parTransId="{CF262AA6-6090-45F3-AEDF-42EBE10AB9E2}" sibTransId="{DD302A86-4A53-4CA1-8D56-BF6888C53719}"/>
    <dgm:cxn modelId="{B270C79F-4E99-49DB-B4E9-C4AA569441BB}" type="presParOf" srcId="{20BAD4AC-88E4-407D-A711-E2A6CBCE9416}" destId="{8D75ADAF-1D4A-4DF6-AB97-62DA98361986}" srcOrd="0" destOrd="0" presId="urn:microsoft.com/office/officeart/2005/8/layout/vProcess5"/>
    <dgm:cxn modelId="{C5A7CC29-E293-48A5-81F9-5921391CABCC}" type="presParOf" srcId="{20BAD4AC-88E4-407D-A711-E2A6CBCE9416}" destId="{078B58C7-0AFB-481D-8898-6A4DFCF8DD28}" srcOrd="1" destOrd="0" presId="urn:microsoft.com/office/officeart/2005/8/layout/vProcess5"/>
    <dgm:cxn modelId="{CDB82937-3A60-4CF2-8811-E6218ADD020C}" type="presParOf" srcId="{20BAD4AC-88E4-407D-A711-E2A6CBCE9416}" destId="{0C38D8A5-0E0D-4B88-AEBE-8B2BDEBD43DD}" srcOrd="2" destOrd="0" presId="urn:microsoft.com/office/officeart/2005/8/layout/vProcess5"/>
    <dgm:cxn modelId="{5214ACF6-93C4-4628-94F9-9C798B591404}" type="presParOf" srcId="{20BAD4AC-88E4-407D-A711-E2A6CBCE9416}" destId="{747C534A-0DBD-4139-B304-CD040F4C86B1}" srcOrd="3" destOrd="0" presId="urn:microsoft.com/office/officeart/2005/8/layout/vProcess5"/>
    <dgm:cxn modelId="{17BF4CA8-9DF9-4DCC-9630-A5CDD0EF3E3B}" type="presParOf" srcId="{20BAD4AC-88E4-407D-A711-E2A6CBCE9416}" destId="{0B870B23-AE1C-4839-B1B9-D9C78B6443C0}" srcOrd="4" destOrd="0" presId="urn:microsoft.com/office/officeart/2005/8/layout/vProcess5"/>
    <dgm:cxn modelId="{6B84166C-3CDB-4181-87F3-4C56F25D49A4}" type="presParOf" srcId="{20BAD4AC-88E4-407D-A711-E2A6CBCE9416}" destId="{BB0B4EB3-5D5F-43E8-91D6-3B890E6405F5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8A9B49-EEC7-4095-A85F-32B63D8F951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3A36523-2FE0-4622-9196-55950F565C21}">
      <dgm:prSet phldrT="[Texte]" custT="1"/>
      <dgm:spPr>
        <a:solidFill>
          <a:srgbClr val="002060"/>
        </a:solidFill>
      </dgm:spPr>
      <dgm:t>
        <a:bodyPr/>
        <a:lstStyle/>
        <a:p>
          <a:pPr rtl="1"/>
          <a:r>
            <a:rPr lang="ar-TN" sz="2800" b="1" u="sng" dirty="0">
              <a:effectLst/>
            </a:rPr>
            <a:t>نقطة </a:t>
          </a:r>
          <a:r>
            <a:rPr lang="ar-TN" sz="2800" b="1" u="sng" dirty="0" err="1">
              <a:effectLst/>
            </a:rPr>
            <a:t>القرار </a:t>
          </a:r>
          <a:r>
            <a:rPr lang="ar-TN" sz="2800" b="1" u="sng" dirty="0">
              <a:effectLst/>
            </a:rPr>
            <a:t>:التسجيل لتلقي الخدمة</a:t>
          </a:r>
          <a:r>
            <a:rPr lang="ar-TN" sz="2800" b="1" u="none" dirty="0">
              <a:effectLst/>
            </a:rPr>
            <a:t>: التلاعب بافتتاح الحق في التسجيل من اشكال الفساد الاكثر تداولا </a:t>
          </a:r>
          <a:endParaRPr lang="fr-FR" sz="2800" u="none" dirty="0"/>
        </a:p>
      </dgm:t>
    </dgm:pt>
    <dgm:pt modelId="{CF262AA6-6090-45F3-AEDF-42EBE10AB9E2}" type="parTrans" cxnId="{CA3723C6-CA6F-4FC4-8478-390A0608678D}">
      <dgm:prSet/>
      <dgm:spPr/>
      <dgm:t>
        <a:bodyPr/>
        <a:lstStyle/>
        <a:p>
          <a:endParaRPr lang="fr-FR"/>
        </a:p>
      </dgm:t>
    </dgm:pt>
    <dgm:pt modelId="{DD302A86-4A53-4CA1-8D56-BF6888C53719}" type="sibTrans" cxnId="{CA3723C6-CA6F-4FC4-8478-390A0608678D}">
      <dgm:prSet/>
      <dgm:spPr>
        <a:solidFill>
          <a:schemeClr val="accent4"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fr-FR"/>
        </a:p>
      </dgm:t>
    </dgm:pt>
    <dgm:pt modelId="{7BAD521E-5AF5-4844-9B8B-682C34AF5868}">
      <dgm:prSet custT="1"/>
      <dgm:spPr>
        <a:solidFill>
          <a:srgbClr val="0070C0"/>
        </a:solidFill>
      </dgm:spPr>
      <dgm:t>
        <a:bodyPr/>
        <a:lstStyle/>
        <a:p>
          <a:pPr algn="just" rtl="1"/>
          <a:r>
            <a:rPr lang="ar-TN" sz="2800" dirty="0"/>
            <a:t>الاجراء التصحيحي: هندسة و تنفيذ </a:t>
          </a:r>
          <a:r>
            <a:rPr lang="ar-TN" sz="2800" dirty="0" err="1"/>
            <a:t>تطبيقة</a:t>
          </a:r>
          <a:r>
            <a:rPr lang="ar-TN" sz="2800" dirty="0"/>
            <a:t> اعلامية تتيح الدخول التبادل الحيني لبيانات الصندوق الوطني للتامين على المرض والتثبت من صحة افتتاح الحق لتلقي الخدمة </a:t>
          </a:r>
          <a:endParaRPr lang="fr-FR" sz="2800" dirty="0"/>
        </a:p>
      </dgm:t>
    </dgm:pt>
    <dgm:pt modelId="{C0E501B0-5E1F-4EFD-9939-62C3F8433982}" type="parTrans" cxnId="{C0AC528A-BFC0-4C50-AB5A-535249F517B0}">
      <dgm:prSet/>
      <dgm:spPr/>
      <dgm:t>
        <a:bodyPr/>
        <a:lstStyle/>
        <a:p>
          <a:endParaRPr lang="fr-FR"/>
        </a:p>
      </dgm:t>
    </dgm:pt>
    <dgm:pt modelId="{CBD5DC82-C790-46BF-9FF9-728682741D5C}" type="sibTrans" cxnId="{C0AC528A-BFC0-4C50-AB5A-535249F517B0}">
      <dgm:prSet/>
      <dgm:spPr>
        <a:solidFill>
          <a:schemeClr val="accent4"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fr-FR"/>
        </a:p>
      </dgm:t>
    </dgm:pt>
    <dgm:pt modelId="{20BAD4AC-88E4-407D-A711-E2A6CBCE9416}" type="pres">
      <dgm:prSet presAssocID="{528A9B49-EEC7-4095-A85F-32B63D8F951D}" presName="outerComposite" presStyleCnt="0">
        <dgm:presLayoutVars>
          <dgm:chMax val="5"/>
          <dgm:dir/>
          <dgm:resizeHandles val="exact"/>
        </dgm:presLayoutVars>
      </dgm:prSet>
      <dgm:spPr/>
    </dgm:pt>
    <dgm:pt modelId="{8D75ADAF-1D4A-4DF6-AB97-62DA98361986}" type="pres">
      <dgm:prSet presAssocID="{528A9B49-EEC7-4095-A85F-32B63D8F951D}" presName="dummyMaxCanvas" presStyleCnt="0">
        <dgm:presLayoutVars/>
      </dgm:prSet>
      <dgm:spPr/>
    </dgm:pt>
    <dgm:pt modelId="{F583981A-F7C6-46FE-A81D-3ED6A92C65DF}" type="pres">
      <dgm:prSet presAssocID="{528A9B49-EEC7-4095-A85F-32B63D8F951D}" presName="TwoNodes_1" presStyleLbl="node1" presStyleIdx="0" presStyleCnt="2" custScaleY="40115" custLinFactNeighborX="18978" custLinFactNeighborY="-27925">
        <dgm:presLayoutVars>
          <dgm:bulletEnabled val="1"/>
        </dgm:presLayoutVars>
      </dgm:prSet>
      <dgm:spPr/>
    </dgm:pt>
    <dgm:pt modelId="{0AED2E44-1C28-4DE9-AD75-6F09564871CA}" type="pres">
      <dgm:prSet presAssocID="{528A9B49-EEC7-4095-A85F-32B63D8F951D}" presName="TwoNodes_2" presStyleLbl="node1" presStyleIdx="1" presStyleCnt="2" custScaleX="104672" custScaleY="68877" custLinFactNeighborX="-14537" custLinFactNeighborY="-91589">
        <dgm:presLayoutVars>
          <dgm:bulletEnabled val="1"/>
        </dgm:presLayoutVars>
      </dgm:prSet>
      <dgm:spPr/>
    </dgm:pt>
    <dgm:pt modelId="{E6870917-8629-4E29-BFBE-D163AC5E7BD1}" type="pres">
      <dgm:prSet presAssocID="{528A9B49-EEC7-4095-A85F-32B63D8F951D}" presName="TwoConn_1-2" presStyleLbl="fgAccFollowNode1" presStyleIdx="0" presStyleCnt="1" custLinFactNeighborX="-11357" custLinFactNeighborY="-80896">
        <dgm:presLayoutVars>
          <dgm:bulletEnabled val="1"/>
        </dgm:presLayoutVars>
      </dgm:prSet>
      <dgm:spPr/>
    </dgm:pt>
    <dgm:pt modelId="{F4825643-3E3F-43D7-B508-9AFFA6E84F15}" type="pres">
      <dgm:prSet presAssocID="{528A9B49-EEC7-4095-A85F-32B63D8F951D}" presName="TwoNodes_1_text" presStyleLbl="node1" presStyleIdx="1" presStyleCnt="2">
        <dgm:presLayoutVars>
          <dgm:bulletEnabled val="1"/>
        </dgm:presLayoutVars>
      </dgm:prSet>
      <dgm:spPr/>
    </dgm:pt>
    <dgm:pt modelId="{8069D2B6-27E7-4FFE-8BB8-52ADEBB8FF5B}" type="pres">
      <dgm:prSet presAssocID="{528A9B49-EEC7-4095-A85F-32B63D8F951D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65F7E61E-9045-48F2-BE31-15DBC38C4C2D}" type="presOf" srcId="{73A36523-2FE0-4622-9196-55950F565C21}" destId="{F4825643-3E3F-43D7-B508-9AFFA6E84F15}" srcOrd="1" destOrd="0" presId="urn:microsoft.com/office/officeart/2005/8/layout/vProcess5"/>
    <dgm:cxn modelId="{620A765B-390A-4FF4-B589-FFC16EA77971}" type="presOf" srcId="{7BAD521E-5AF5-4844-9B8B-682C34AF5868}" destId="{0AED2E44-1C28-4DE9-AD75-6F09564871CA}" srcOrd="0" destOrd="0" presId="urn:microsoft.com/office/officeart/2005/8/layout/vProcess5"/>
    <dgm:cxn modelId="{ACE80984-EB83-465A-BA6A-3139D4992832}" type="presOf" srcId="{73A36523-2FE0-4622-9196-55950F565C21}" destId="{F583981A-F7C6-46FE-A81D-3ED6A92C65DF}" srcOrd="0" destOrd="0" presId="urn:microsoft.com/office/officeart/2005/8/layout/vProcess5"/>
    <dgm:cxn modelId="{C0AC528A-BFC0-4C50-AB5A-535249F517B0}" srcId="{528A9B49-EEC7-4095-A85F-32B63D8F951D}" destId="{7BAD521E-5AF5-4844-9B8B-682C34AF5868}" srcOrd="1" destOrd="0" parTransId="{C0E501B0-5E1F-4EFD-9939-62C3F8433982}" sibTransId="{CBD5DC82-C790-46BF-9FF9-728682741D5C}"/>
    <dgm:cxn modelId="{4F92EE9A-F89A-42F3-BAA7-637C9D12E382}" type="presOf" srcId="{DD302A86-4A53-4CA1-8D56-BF6888C53719}" destId="{E6870917-8629-4E29-BFBE-D163AC5E7BD1}" srcOrd="0" destOrd="0" presId="urn:microsoft.com/office/officeart/2005/8/layout/vProcess5"/>
    <dgm:cxn modelId="{CA3723C6-CA6F-4FC4-8478-390A0608678D}" srcId="{528A9B49-EEC7-4095-A85F-32B63D8F951D}" destId="{73A36523-2FE0-4622-9196-55950F565C21}" srcOrd="0" destOrd="0" parTransId="{CF262AA6-6090-45F3-AEDF-42EBE10AB9E2}" sibTransId="{DD302A86-4A53-4CA1-8D56-BF6888C53719}"/>
    <dgm:cxn modelId="{37008BD6-FC75-4799-BCBC-6E2A18872EAA}" type="presOf" srcId="{528A9B49-EEC7-4095-A85F-32B63D8F951D}" destId="{20BAD4AC-88E4-407D-A711-E2A6CBCE9416}" srcOrd="0" destOrd="0" presId="urn:microsoft.com/office/officeart/2005/8/layout/vProcess5"/>
    <dgm:cxn modelId="{1CFDE7D8-B5E9-4958-81BF-5420ED3ECA93}" type="presOf" srcId="{7BAD521E-5AF5-4844-9B8B-682C34AF5868}" destId="{8069D2B6-27E7-4FFE-8BB8-52ADEBB8FF5B}" srcOrd="1" destOrd="0" presId="urn:microsoft.com/office/officeart/2005/8/layout/vProcess5"/>
    <dgm:cxn modelId="{90F59ED9-8AA5-46FB-A948-92451E199E39}" type="presParOf" srcId="{20BAD4AC-88E4-407D-A711-E2A6CBCE9416}" destId="{8D75ADAF-1D4A-4DF6-AB97-62DA98361986}" srcOrd="0" destOrd="0" presId="urn:microsoft.com/office/officeart/2005/8/layout/vProcess5"/>
    <dgm:cxn modelId="{53F6ACE3-8A6C-4CD8-B8BA-51D1F8E5EB85}" type="presParOf" srcId="{20BAD4AC-88E4-407D-A711-E2A6CBCE9416}" destId="{F583981A-F7C6-46FE-A81D-3ED6A92C65DF}" srcOrd="1" destOrd="0" presId="urn:microsoft.com/office/officeart/2005/8/layout/vProcess5"/>
    <dgm:cxn modelId="{09F27C4F-1D95-46B9-BC5E-3E7FC0C66B67}" type="presParOf" srcId="{20BAD4AC-88E4-407D-A711-E2A6CBCE9416}" destId="{0AED2E44-1C28-4DE9-AD75-6F09564871CA}" srcOrd="2" destOrd="0" presId="urn:microsoft.com/office/officeart/2005/8/layout/vProcess5"/>
    <dgm:cxn modelId="{DEC2161E-EC34-46FC-8BB3-87C71D490397}" type="presParOf" srcId="{20BAD4AC-88E4-407D-A711-E2A6CBCE9416}" destId="{E6870917-8629-4E29-BFBE-D163AC5E7BD1}" srcOrd="3" destOrd="0" presId="urn:microsoft.com/office/officeart/2005/8/layout/vProcess5"/>
    <dgm:cxn modelId="{86A0974D-DDA1-4243-B929-14F9FC0C91C4}" type="presParOf" srcId="{20BAD4AC-88E4-407D-A711-E2A6CBCE9416}" destId="{F4825643-3E3F-43D7-B508-9AFFA6E84F15}" srcOrd="4" destOrd="0" presId="urn:microsoft.com/office/officeart/2005/8/layout/vProcess5"/>
    <dgm:cxn modelId="{A327E597-1BC5-431D-B1A0-B1712CDEBB72}" type="presParOf" srcId="{20BAD4AC-88E4-407D-A711-E2A6CBCE9416}" destId="{8069D2B6-27E7-4FFE-8BB8-52ADEBB8FF5B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73D27B-6013-4094-B8ED-50694AC2B43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C1570FB-AC7E-43F7-85A4-E9C15F8E638B}">
      <dgm:prSet phldrT="[Texte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ar-TN" sz="1600" b="1" dirty="0">
              <a:solidFill>
                <a:schemeClr val="tx1"/>
              </a:solidFill>
            </a:rPr>
            <a:t>ال</a:t>
          </a:r>
          <a:r>
            <a:rPr lang="ar-DZ" sz="1600" b="1" dirty="0">
              <a:solidFill>
                <a:schemeClr val="tx1"/>
              </a:solidFill>
            </a:rPr>
            <a:t>اختصاص المهني</a:t>
          </a:r>
          <a:endParaRPr lang="fr-FR" sz="1600" b="1" dirty="0">
            <a:solidFill>
              <a:schemeClr val="tx1"/>
            </a:solidFill>
          </a:endParaRPr>
        </a:p>
      </dgm:t>
    </dgm:pt>
    <dgm:pt modelId="{0DCC2F6C-21D2-4E82-8AAF-7BE0F7389D54}" type="parTrans" cxnId="{02EA72B2-1B59-4DB6-887D-A251748231E9}">
      <dgm:prSet/>
      <dgm:spPr/>
      <dgm:t>
        <a:bodyPr/>
        <a:lstStyle/>
        <a:p>
          <a:endParaRPr lang="fr-FR"/>
        </a:p>
      </dgm:t>
    </dgm:pt>
    <dgm:pt modelId="{89A85FA9-2FD1-47EE-8399-8BF0AFD0567E}" type="sibTrans" cxnId="{02EA72B2-1B59-4DB6-887D-A251748231E9}">
      <dgm:prSet/>
      <dgm:spPr/>
      <dgm:t>
        <a:bodyPr/>
        <a:lstStyle/>
        <a:p>
          <a:endParaRPr lang="fr-FR"/>
        </a:p>
      </dgm:t>
    </dgm:pt>
    <dgm:pt modelId="{3B630BB9-EBDD-4557-8EB1-0D713A012BC5}">
      <dgm:prSet phldrT="[Texte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algn="r" rtl="1"/>
          <a:r>
            <a:rPr lang="ar-DZ" sz="1600" dirty="0">
              <a:solidFill>
                <a:schemeClr val="tx1"/>
              </a:solidFill>
            </a:rPr>
            <a:t>11تصرف- محاسبة – مالية- اقتصاد</a:t>
          </a:r>
          <a:endParaRPr lang="fr-FR" sz="1600" dirty="0">
            <a:solidFill>
              <a:schemeClr val="tx1"/>
            </a:solidFill>
          </a:endParaRPr>
        </a:p>
      </dgm:t>
    </dgm:pt>
    <dgm:pt modelId="{48040D06-937C-495A-8023-981B0191F8DF}" type="parTrans" cxnId="{40640EFA-FE37-4540-BFB4-F3AA437F0EE8}">
      <dgm:prSet/>
      <dgm:spPr/>
      <dgm:t>
        <a:bodyPr/>
        <a:lstStyle/>
        <a:p>
          <a:endParaRPr lang="fr-FR"/>
        </a:p>
      </dgm:t>
    </dgm:pt>
    <dgm:pt modelId="{169DB34D-F31D-4818-A6AD-CC28CB4B34FF}" type="sibTrans" cxnId="{40640EFA-FE37-4540-BFB4-F3AA437F0EE8}">
      <dgm:prSet/>
      <dgm:spPr/>
      <dgm:t>
        <a:bodyPr/>
        <a:lstStyle/>
        <a:p>
          <a:endParaRPr lang="fr-FR"/>
        </a:p>
      </dgm:t>
    </dgm:pt>
    <dgm:pt modelId="{AD58CAE9-320C-497C-BCA0-B08215756BBE}">
      <dgm:prSet phldrT="[Texte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ar-DZ" sz="1600" b="1" dirty="0">
              <a:solidFill>
                <a:schemeClr val="tx1"/>
              </a:solidFill>
            </a:rPr>
            <a:t>الانتماء الهيكلي</a:t>
          </a:r>
          <a:endParaRPr lang="fr-FR" sz="1600" b="1" dirty="0">
            <a:solidFill>
              <a:schemeClr val="tx1"/>
            </a:solidFill>
          </a:endParaRPr>
        </a:p>
      </dgm:t>
    </dgm:pt>
    <dgm:pt modelId="{BD2A0C80-E08A-4ECC-8164-2CFCBC21D197}" type="parTrans" cxnId="{4ED8AEDA-F8CD-4E54-ACFA-578C3B5BC94E}">
      <dgm:prSet/>
      <dgm:spPr/>
      <dgm:t>
        <a:bodyPr/>
        <a:lstStyle/>
        <a:p>
          <a:endParaRPr lang="fr-FR"/>
        </a:p>
      </dgm:t>
    </dgm:pt>
    <dgm:pt modelId="{9A427345-35D2-4620-A830-DA6FAC269200}" type="sibTrans" cxnId="{4ED8AEDA-F8CD-4E54-ACFA-578C3B5BC94E}">
      <dgm:prSet/>
      <dgm:spPr/>
      <dgm:t>
        <a:bodyPr/>
        <a:lstStyle/>
        <a:p>
          <a:endParaRPr lang="fr-FR"/>
        </a:p>
      </dgm:t>
    </dgm:pt>
    <dgm:pt modelId="{B2BA6046-EE73-4C5D-BEF6-DA4425320260}">
      <dgm:prSet phldrT="[Texte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ar-DZ" sz="1600" dirty="0">
              <a:solidFill>
                <a:schemeClr val="tx1"/>
              </a:solidFill>
            </a:rPr>
            <a:t>19 إدارة مركزية</a:t>
          </a:r>
          <a:endParaRPr lang="fr-FR" sz="1600" dirty="0">
            <a:solidFill>
              <a:schemeClr val="tx1"/>
            </a:solidFill>
          </a:endParaRPr>
        </a:p>
      </dgm:t>
    </dgm:pt>
    <dgm:pt modelId="{AF343406-EDC3-46FC-9A8F-C632A7AABB6E}" type="parTrans" cxnId="{FC568F52-0213-4FD6-9AE9-D0440BB47160}">
      <dgm:prSet/>
      <dgm:spPr/>
      <dgm:t>
        <a:bodyPr/>
        <a:lstStyle/>
        <a:p>
          <a:endParaRPr lang="fr-FR"/>
        </a:p>
      </dgm:t>
    </dgm:pt>
    <dgm:pt modelId="{AC1F20FA-2E1C-4E24-B6F1-2E86BDC07CAD}" type="sibTrans" cxnId="{FC568F52-0213-4FD6-9AE9-D0440BB47160}">
      <dgm:prSet/>
      <dgm:spPr/>
      <dgm:t>
        <a:bodyPr/>
        <a:lstStyle/>
        <a:p>
          <a:endParaRPr lang="fr-FR"/>
        </a:p>
      </dgm:t>
    </dgm:pt>
    <dgm:pt modelId="{9234AD3E-4B7B-4C8E-85D4-AC65199D1D7E}">
      <dgm:prSet phldrT="[Texte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ar-DZ" sz="1800" b="1" dirty="0">
              <a:solidFill>
                <a:schemeClr val="tx1"/>
              </a:solidFill>
            </a:rPr>
            <a:t>النوع</a:t>
          </a:r>
          <a:endParaRPr lang="fr-FR" sz="1800" b="1" dirty="0">
            <a:solidFill>
              <a:schemeClr val="tx1"/>
            </a:solidFill>
          </a:endParaRPr>
        </a:p>
      </dgm:t>
    </dgm:pt>
    <dgm:pt modelId="{03EB56D6-3E61-43C5-A6AC-A78C8771F5C1}" type="parTrans" cxnId="{73D5877C-CDD8-449F-A6BE-2462FF51BCEB}">
      <dgm:prSet/>
      <dgm:spPr/>
      <dgm:t>
        <a:bodyPr/>
        <a:lstStyle/>
        <a:p>
          <a:endParaRPr lang="fr-FR"/>
        </a:p>
      </dgm:t>
    </dgm:pt>
    <dgm:pt modelId="{3B5DB3F3-0C75-484C-A82C-E112A5B8B612}" type="sibTrans" cxnId="{73D5877C-CDD8-449F-A6BE-2462FF51BCEB}">
      <dgm:prSet/>
      <dgm:spPr/>
      <dgm:t>
        <a:bodyPr/>
        <a:lstStyle/>
        <a:p>
          <a:endParaRPr lang="fr-FR"/>
        </a:p>
      </dgm:t>
    </dgm:pt>
    <dgm:pt modelId="{939B04C6-196A-4AE8-87E1-3E5D9E460F37}">
      <dgm:prSet phldrT="[Texte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algn="r" rtl="1"/>
          <a:r>
            <a:rPr lang="ar-DZ" sz="1600" dirty="0">
              <a:solidFill>
                <a:schemeClr val="tx1"/>
              </a:solidFill>
            </a:rPr>
            <a:t>6 رجال</a:t>
          </a:r>
          <a:endParaRPr lang="fr-FR" sz="1600" dirty="0">
            <a:solidFill>
              <a:schemeClr val="tx1"/>
            </a:solidFill>
          </a:endParaRPr>
        </a:p>
      </dgm:t>
    </dgm:pt>
    <dgm:pt modelId="{78AE0733-E4B4-466B-B96B-8C0DF66EBCD3}" type="parTrans" cxnId="{38B5DF24-6EA2-48B7-8CC2-7680E4571A5A}">
      <dgm:prSet/>
      <dgm:spPr/>
      <dgm:t>
        <a:bodyPr/>
        <a:lstStyle/>
        <a:p>
          <a:endParaRPr lang="fr-FR"/>
        </a:p>
      </dgm:t>
    </dgm:pt>
    <dgm:pt modelId="{8531EE57-F645-455C-B7D3-A64D22E28617}" type="sibTrans" cxnId="{38B5DF24-6EA2-48B7-8CC2-7680E4571A5A}">
      <dgm:prSet/>
      <dgm:spPr/>
      <dgm:t>
        <a:bodyPr/>
        <a:lstStyle/>
        <a:p>
          <a:endParaRPr lang="fr-FR"/>
        </a:p>
      </dgm:t>
    </dgm:pt>
    <dgm:pt modelId="{A29EC826-FE04-4A4F-8645-1D35CB761B87}">
      <dgm:prSet phldrT="[Texte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ar-DZ" sz="1600" b="1" dirty="0">
              <a:solidFill>
                <a:schemeClr val="tx1"/>
              </a:solidFill>
            </a:rPr>
            <a:t>الشهادة العلمية</a:t>
          </a:r>
          <a:endParaRPr lang="fr-FR" sz="1600" b="1" dirty="0">
            <a:solidFill>
              <a:schemeClr val="tx1"/>
            </a:solidFill>
          </a:endParaRPr>
        </a:p>
      </dgm:t>
    </dgm:pt>
    <dgm:pt modelId="{27F724AE-E18D-46D2-ADED-1AE85024FF9E}" type="parTrans" cxnId="{BA924328-7335-47B3-BFFA-0996C04914C5}">
      <dgm:prSet/>
      <dgm:spPr/>
      <dgm:t>
        <a:bodyPr/>
        <a:lstStyle/>
        <a:p>
          <a:endParaRPr lang="fr-FR"/>
        </a:p>
      </dgm:t>
    </dgm:pt>
    <dgm:pt modelId="{E38E4D48-EDEA-4D98-9F4B-0879D0D09D16}" type="sibTrans" cxnId="{BA924328-7335-47B3-BFFA-0996C04914C5}">
      <dgm:prSet/>
      <dgm:spPr/>
      <dgm:t>
        <a:bodyPr/>
        <a:lstStyle/>
        <a:p>
          <a:endParaRPr lang="fr-FR"/>
        </a:p>
      </dgm:t>
    </dgm:pt>
    <dgm:pt modelId="{4EAD5E43-84EA-464A-8973-7BDE4B9CDD89}">
      <dgm:prSet phldrT="[Texte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ar-DZ" sz="1600" b="1" dirty="0">
              <a:solidFill>
                <a:schemeClr val="tx1"/>
              </a:solidFill>
            </a:rPr>
            <a:t>الوظيفة</a:t>
          </a:r>
          <a:endParaRPr lang="fr-FR" sz="1600" b="1" dirty="0">
            <a:solidFill>
              <a:schemeClr val="tx1"/>
            </a:solidFill>
          </a:endParaRPr>
        </a:p>
      </dgm:t>
    </dgm:pt>
    <dgm:pt modelId="{1031D6F1-A591-45C9-BB1C-3E63AA227AFE}" type="parTrans" cxnId="{3586560C-25D1-482D-B80A-4E3617DA43AA}">
      <dgm:prSet/>
      <dgm:spPr/>
      <dgm:t>
        <a:bodyPr/>
        <a:lstStyle/>
        <a:p>
          <a:endParaRPr lang="fr-FR"/>
        </a:p>
      </dgm:t>
    </dgm:pt>
    <dgm:pt modelId="{37228D43-A101-4600-9DA6-541A6D6D7FB4}" type="sibTrans" cxnId="{3586560C-25D1-482D-B80A-4E3617DA43AA}">
      <dgm:prSet/>
      <dgm:spPr/>
      <dgm:t>
        <a:bodyPr/>
        <a:lstStyle/>
        <a:p>
          <a:endParaRPr lang="fr-FR"/>
        </a:p>
      </dgm:t>
    </dgm:pt>
    <dgm:pt modelId="{AD2B5489-328C-4EBF-B1D0-1AAB2A1D0DC5}">
      <dgm:prSet phldrT="[Texte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algn="r" rtl="1"/>
          <a:r>
            <a:rPr lang="ar-DZ" sz="1600" dirty="0">
              <a:solidFill>
                <a:schemeClr val="tx1"/>
              </a:solidFill>
            </a:rPr>
            <a:t>31 نساء</a:t>
          </a:r>
          <a:endParaRPr lang="fr-FR" sz="1600" dirty="0">
            <a:solidFill>
              <a:schemeClr val="tx1"/>
            </a:solidFill>
          </a:endParaRPr>
        </a:p>
      </dgm:t>
    </dgm:pt>
    <dgm:pt modelId="{F1D6D8C7-4A8D-4019-84D8-02ACB41BD60D}" type="parTrans" cxnId="{8FAB6369-F695-44E2-8787-C478BBAE983A}">
      <dgm:prSet/>
      <dgm:spPr/>
      <dgm:t>
        <a:bodyPr/>
        <a:lstStyle/>
        <a:p>
          <a:endParaRPr lang="fr-FR"/>
        </a:p>
      </dgm:t>
    </dgm:pt>
    <dgm:pt modelId="{84360A65-C5CE-41B2-9D1E-D94843908995}" type="sibTrans" cxnId="{8FAB6369-F695-44E2-8787-C478BBAE983A}">
      <dgm:prSet/>
      <dgm:spPr/>
      <dgm:t>
        <a:bodyPr/>
        <a:lstStyle/>
        <a:p>
          <a:endParaRPr lang="fr-FR"/>
        </a:p>
      </dgm:t>
    </dgm:pt>
    <dgm:pt modelId="{BDC2F265-814D-44D9-8063-AE0DA1CDA5E9}">
      <dgm:prSet phldrT="[Texte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algn="r" rtl="1"/>
          <a:r>
            <a:rPr lang="ar-DZ" sz="1600" dirty="0">
              <a:solidFill>
                <a:schemeClr val="tx1"/>
              </a:solidFill>
            </a:rPr>
            <a:t>10 قانون</a:t>
          </a:r>
          <a:endParaRPr lang="fr-FR" sz="1600" dirty="0">
            <a:solidFill>
              <a:schemeClr val="tx1"/>
            </a:solidFill>
          </a:endParaRPr>
        </a:p>
      </dgm:t>
    </dgm:pt>
    <dgm:pt modelId="{192B80D2-E13A-4AB6-A3C6-99BA0ADA0BA8}" type="parTrans" cxnId="{0B4FE8C2-B3A6-4EBA-860F-DA32CCD35352}">
      <dgm:prSet/>
      <dgm:spPr/>
      <dgm:t>
        <a:bodyPr/>
        <a:lstStyle/>
        <a:p>
          <a:endParaRPr lang="fr-FR"/>
        </a:p>
      </dgm:t>
    </dgm:pt>
    <dgm:pt modelId="{B9318FA7-1B0F-4EC2-B9C6-3C87ACCD3425}" type="sibTrans" cxnId="{0B4FE8C2-B3A6-4EBA-860F-DA32CCD35352}">
      <dgm:prSet/>
      <dgm:spPr/>
      <dgm:t>
        <a:bodyPr/>
        <a:lstStyle/>
        <a:p>
          <a:endParaRPr lang="fr-FR"/>
        </a:p>
      </dgm:t>
    </dgm:pt>
    <dgm:pt modelId="{D8C58796-7867-49AE-A83B-D8398D921132}">
      <dgm:prSet phldrT="[Texte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algn="r" rtl="1"/>
          <a:endParaRPr lang="fr-FR" sz="1600" dirty="0">
            <a:solidFill>
              <a:schemeClr val="tx1"/>
            </a:solidFill>
          </a:endParaRPr>
        </a:p>
      </dgm:t>
    </dgm:pt>
    <dgm:pt modelId="{428CC133-FC5A-4D98-A0E9-F2D228083B8D}" type="parTrans" cxnId="{38F0201D-2249-4EE9-9DC5-1098364D3026}">
      <dgm:prSet/>
      <dgm:spPr/>
      <dgm:t>
        <a:bodyPr/>
        <a:lstStyle/>
        <a:p>
          <a:endParaRPr lang="fr-FR"/>
        </a:p>
      </dgm:t>
    </dgm:pt>
    <dgm:pt modelId="{55D39345-EE7C-40E1-84E5-EFD1567B2777}" type="sibTrans" cxnId="{38F0201D-2249-4EE9-9DC5-1098364D3026}">
      <dgm:prSet/>
      <dgm:spPr/>
      <dgm:t>
        <a:bodyPr/>
        <a:lstStyle/>
        <a:p>
          <a:endParaRPr lang="fr-FR"/>
        </a:p>
      </dgm:t>
    </dgm:pt>
    <dgm:pt modelId="{EEDC99DE-25FB-456D-9178-07FC50D9D94F}">
      <dgm:prSet phldrT="[Texte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algn="r" rtl="1"/>
          <a:r>
            <a:rPr lang="ar-DZ" sz="1600" dirty="0">
              <a:solidFill>
                <a:schemeClr val="tx1"/>
              </a:solidFill>
            </a:rPr>
            <a:t>8 طب</a:t>
          </a:r>
          <a:endParaRPr lang="fr-FR" sz="1600" dirty="0">
            <a:solidFill>
              <a:schemeClr val="tx1"/>
            </a:solidFill>
          </a:endParaRPr>
        </a:p>
      </dgm:t>
    </dgm:pt>
    <dgm:pt modelId="{35A6C25A-5B9C-4B82-98DD-615BD44EA465}" type="parTrans" cxnId="{F021AC9F-EF7F-496A-BF56-495837C15C34}">
      <dgm:prSet/>
      <dgm:spPr/>
      <dgm:t>
        <a:bodyPr/>
        <a:lstStyle/>
        <a:p>
          <a:endParaRPr lang="fr-FR"/>
        </a:p>
      </dgm:t>
    </dgm:pt>
    <dgm:pt modelId="{0DCF140F-A880-4A53-97D2-91A6D8BA6458}" type="sibTrans" cxnId="{F021AC9F-EF7F-496A-BF56-495837C15C34}">
      <dgm:prSet/>
      <dgm:spPr/>
      <dgm:t>
        <a:bodyPr/>
        <a:lstStyle/>
        <a:p>
          <a:endParaRPr lang="fr-FR"/>
        </a:p>
      </dgm:t>
    </dgm:pt>
    <dgm:pt modelId="{B2CDE1D0-584D-4A22-9D50-26372B293A2C}">
      <dgm:prSet phldrT="[Texte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algn="r" rtl="1"/>
          <a:r>
            <a:rPr lang="ar-DZ" sz="1600" dirty="0">
              <a:solidFill>
                <a:schemeClr val="tx1"/>
              </a:solidFill>
            </a:rPr>
            <a:t>4 صيدلة</a:t>
          </a:r>
          <a:endParaRPr lang="fr-FR" sz="1600" dirty="0">
            <a:solidFill>
              <a:schemeClr val="tx1"/>
            </a:solidFill>
          </a:endParaRPr>
        </a:p>
      </dgm:t>
    </dgm:pt>
    <dgm:pt modelId="{FB24143F-D345-4FE3-94D5-73170029882F}" type="parTrans" cxnId="{2CB651EA-9998-489E-8263-538331F6DD4A}">
      <dgm:prSet/>
      <dgm:spPr/>
      <dgm:t>
        <a:bodyPr/>
        <a:lstStyle/>
        <a:p>
          <a:endParaRPr lang="fr-FR"/>
        </a:p>
      </dgm:t>
    </dgm:pt>
    <dgm:pt modelId="{AE3BD682-727C-46A0-A62B-3E9091D51BF9}" type="sibTrans" cxnId="{2CB651EA-9998-489E-8263-538331F6DD4A}">
      <dgm:prSet/>
      <dgm:spPr/>
      <dgm:t>
        <a:bodyPr/>
        <a:lstStyle/>
        <a:p>
          <a:endParaRPr lang="fr-FR"/>
        </a:p>
      </dgm:t>
    </dgm:pt>
    <dgm:pt modelId="{035061F6-EA92-4711-8C3D-A350F1B29B3C}">
      <dgm:prSet phldrT="[Texte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algn="r" rtl="1"/>
          <a:r>
            <a:rPr lang="ar-DZ" sz="1600" dirty="0">
              <a:solidFill>
                <a:schemeClr val="tx1"/>
              </a:solidFill>
            </a:rPr>
            <a:t>2 هندسة</a:t>
          </a:r>
          <a:endParaRPr lang="fr-FR" sz="1600" dirty="0">
            <a:solidFill>
              <a:schemeClr val="tx1"/>
            </a:solidFill>
          </a:endParaRPr>
        </a:p>
      </dgm:t>
    </dgm:pt>
    <dgm:pt modelId="{61913EF9-D2B5-4FB6-A4E9-149885C0207C}" type="parTrans" cxnId="{9DF5C3B5-E28C-42CC-A0D9-C8227D5DEF0F}">
      <dgm:prSet/>
      <dgm:spPr/>
      <dgm:t>
        <a:bodyPr/>
        <a:lstStyle/>
        <a:p>
          <a:endParaRPr lang="fr-FR"/>
        </a:p>
      </dgm:t>
    </dgm:pt>
    <dgm:pt modelId="{A623D810-6F0F-4072-A7D0-828D4919B800}" type="sibTrans" cxnId="{9DF5C3B5-E28C-42CC-A0D9-C8227D5DEF0F}">
      <dgm:prSet/>
      <dgm:spPr/>
      <dgm:t>
        <a:bodyPr/>
        <a:lstStyle/>
        <a:p>
          <a:endParaRPr lang="fr-FR"/>
        </a:p>
      </dgm:t>
    </dgm:pt>
    <dgm:pt modelId="{9439A1DE-E98D-4D31-A48B-796E9353B98B}">
      <dgm:prSet phldrT="[Texte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algn="r" rtl="1"/>
          <a:r>
            <a:rPr lang="ar-DZ" sz="1600" dirty="0">
              <a:solidFill>
                <a:schemeClr val="tx1"/>
              </a:solidFill>
            </a:rPr>
            <a:t>1 أستاذ تعليم عالي</a:t>
          </a:r>
          <a:endParaRPr lang="fr-FR" sz="1600" dirty="0">
            <a:solidFill>
              <a:schemeClr val="tx1"/>
            </a:solidFill>
          </a:endParaRPr>
        </a:p>
      </dgm:t>
    </dgm:pt>
    <dgm:pt modelId="{C6C1D9AF-07D4-42F8-A729-E75F368C8327}" type="parTrans" cxnId="{96F66714-2C79-41B5-A12D-270CC3AB776D}">
      <dgm:prSet/>
      <dgm:spPr/>
      <dgm:t>
        <a:bodyPr/>
        <a:lstStyle/>
        <a:p>
          <a:endParaRPr lang="fr-FR"/>
        </a:p>
      </dgm:t>
    </dgm:pt>
    <dgm:pt modelId="{02201EB0-EDE7-4520-B2E2-E9348EBCEAE6}" type="sibTrans" cxnId="{96F66714-2C79-41B5-A12D-270CC3AB776D}">
      <dgm:prSet/>
      <dgm:spPr/>
      <dgm:t>
        <a:bodyPr/>
        <a:lstStyle/>
        <a:p>
          <a:endParaRPr lang="fr-FR"/>
        </a:p>
      </dgm:t>
    </dgm:pt>
    <dgm:pt modelId="{AFBF4C12-00D4-4185-9B80-4CE331AB98DC}">
      <dgm:prSet phldrT="[Texte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algn="r" rtl="1"/>
          <a:r>
            <a:rPr lang="ar-DZ" sz="1600" dirty="0">
              <a:solidFill>
                <a:schemeClr val="tx1"/>
              </a:solidFill>
            </a:rPr>
            <a:t>1 محلل إعلامية</a:t>
          </a:r>
          <a:endParaRPr lang="fr-FR" sz="1600" dirty="0">
            <a:solidFill>
              <a:schemeClr val="tx1"/>
            </a:solidFill>
          </a:endParaRPr>
        </a:p>
      </dgm:t>
    </dgm:pt>
    <dgm:pt modelId="{868DB315-B038-42D2-9501-F88B705C5A83}" type="parTrans" cxnId="{D889ABDE-8AF7-466C-B0B7-16FD6FA3324E}">
      <dgm:prSet/>
      <dgm:spPr/>
      <dgm:t>
        <a:bodyPr/>
        <a:lstStyle/>
        <a:p>
          <a:endParaRPr lang="fr-FR"/>
        </a:p>
      </dgm:t>
    </dgm:pt>
    <dgm:pt modelId="{7781C56D-1971-47BE-A84B-B7E40FD4EB46}" type="sibTrans" cxnId="{D889ABDE-8AF7-466C-B0B7-16FD6FA3324E}">
      <dgm:prSet/>
      <dgm:spPr/>
      <dgm:t>
        <a:bodyPr/>
        <a:lstStyle/>
        <a:p>
          <a:endParaRPr lang="fr-FR"/>
        </a:p>
      </dgm:t>
    </dgm:pt>
    <dgm:pt modelId="{67D8F55A-A805-4165-A54B-E45FB811F564}">
      <dgm:prSet phldrT="[Texte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ar-DZ" sz="1600" dirty="0">
              <a:solidFill>
                <a:schemeClr val="tx1"/>
              </a:solidFill>
            </a:rPr>
            <a:t>12 هياكل صحية عمومية</a:t>
          </a:r>
          <a:endParaRPr lang="fr-FR" sz="1600" dirty="0">
            <a:solidFill>
              <a:schemeClr val="tx1"/>
            </a:solidFill>
          </a:endParaRPr>
        </a:p>
      </dgm:t>
    </dgm:pt>
    <dgm:pt modelId="{3CFF0E9A-795B-46A0-9E40-C3B64E8575D9}" type="parTrans" cxnId="{F466CF1F-D318-42F6-AF76-18CAE04FBEDB}">
      <dgm:prSet/>
      <dgm:spPr/>
      <dgm:t>
        <a:bodyPr/>
        <a:lstStyle/>
        <a:p>
          <a:endParaRPr lang="fr-FR"/>
        </a:p>
      </dgm:t>
    </dgm:pt>
    <dgm:pt modelId="{6F58855F-190E-4E87-A8F8-ACF6D2F7B7EF}" type="sibTrans" cxnId="{F466CF1F-D318-42F6-AF76-18CAE04FBEDB}">
      <dgm:prSet/>
      <dgm:spPr/>
      <dgm:t>
        <a:bodyPr/>
        <a:lstStyle/>
        <a:p>
          <a:endParaRPr lang="fr-FR"/>
        </a:p>
      </dgm:t>
    </dgm:pt>
    <dgm:pt modelId="{05D1D3C3-8CA0-4905-885F-788D7733D6DE}">
      <dgm:prSet phldrT="[Texte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ar-DZ" sz="1600" dirty="0">
              <a:solidFill>
                <a:schemeClr val="tx1"/>
              </a:solidFill>
            </a:rPr>
            <a:t>6 مؤسسات و منشآت عمومية ذات صبغة غير إدارية</a:t>
          </a:r>
          <a:endParaRPr lang="fr-FR" sz="1600" dirty="0">
            <a:solidFill>
              <a:schemeClr val="tx1"/>
            </a:solidFill>
          </a:endParaRPr>
        </a:p>
      </dgm:t>
    </dgm:pt>
    <dgm:pt modelId="{0D961033-8727-43CC-A032-CD074647C2E5}" type="parTrans" cxnId="{548ABFC4-641E-4949-8A6D-7F8F89FEFE8E}">
      <dgm:prSet/>
      <dgm:spPr/>
      <dgm:t>
        <a:bodyPr/>
        <a:lstStyle/>
        <a:p>
          <a:endParaRPr lang="fr-FR"/>
        </a:p>
      </dgm:t>
    </dgm:pt>
    <dgm:pt modelId="{E6CF7AB8-10E9-48E0-832B-8C574FDD0896}" type="sibTrans" cxnId="{548ABFC4-641E-4949-8A6D-7F8F89FEFE8E}">
      <dgm:prSet/>
      <dgm:spPr/>
      <dgm:t>
        <a:bodyPr/>
        <a:lstStyle/>
        <a:p>
          <a:endParaRPr lang="fr-FR"/>
        </a:p>
      </dgm:t>
    </dgm:pt>
    <dgm:pt modelId="{1F579002-77B3-4ACB-929B-05465441462D}">
      <dgm:prSet custT="1"/>
      <dgm:spPr>
        <a:solidFill>
          <a:schemeClr val="bg1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1"/>
          <a:r>
            <a:rPr lang="ar-TN" sz="1600">
              <a:solidFill>
                <a:schemeClr val="tx1"/>
              </a:solidFill>
            </a:rPr>
            <a:t>16 اختصاص </a:t>
          </a:r>
          <a:r>
            <a:rPr lang="ar-DZ" sz="1600">
              <a:solidFill>
                <a:schemeClr val="tx1"/>
              </a:solidFill>
            </a:rPr>
            <a:t>فني</a:t>
          </a:r>
          <a:endParaRPr lang="fr-FR" sz="1600" dirty="0">
            <a:solidFill>
              <a:schemeClr val="tx1"/>
            </a:solidFill>
          </a:endParaRPr>
        </a:p>
      </dgm:t>
    </dgm:pt>
    <dgm:pt modelId="{A6FA9796-5843-4CF4-B240-EE1ACC384FA0}" type="parTrans" cxnId="{6DF5EA41-907E-43ED-8126-37D7D5C22409}">
      <dgm:prSet/>
      <dgm:spPr/>
      <dgm:t>
        <a:bodyPr/>
        <a:lstStyle/>
        <a:p>
          <a:endParaRPr lang="fr-FR"/>
        </a:p>
      </dgm:t>
    </dgm:pt>
    <dgm:pt modelId="{29991B82-C33B-45EF-88E7-BD112F2EBF02}" type="sibTrans" cxnId="{6DF5EA41-907E-43ED-8126-37D7D5C22409}">
      <dgm:prSet/>
      <dgm:spPr/>
      <dgm:t>
        <a:bodyPr/>
        <a:lstStyle/>
        <a:p>
          <a:endParaRPr lang="fr-FR"/>
        </a:p>
      </dgm:t>
    </dgm:pt>
    <dgm:pt modelId="{7B625006-F0AB-4ABE-9B2D-E01C1A3FFF5C}">
      <dgm:prSet custT="1"/>
      <dgm:spPr>
        <a:solidFill>
          <a:schemeClr val="bg1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1"/>
          <a:r>
            <a:rPr lang="ar-DZ" sz="1600" dirty="0">
              <a:solidFill>
                <a:schemeClr val="tx1"/>
              </a:solidFill>
            </a:rPr>
            <a:t>9 رؤساء خلايا </a:t>
          </a:r>
          <a:r>
            <a:rPr lang="ar-DZ" sz="1600" dirty="0" err="1">
              <a:solidFill>
                <a:schemeClr val="tx1"/>
              </a:solidFill>
            </a:rPr>
            <a:t>حوكمة</a:t>
          </a:r>
          <a:endParaRPr lang="fr-FR" sz="1600" dirty="0">
            <a:solidFill>
              <a:schemeClr val="tx1"/>
            </a:solidFill>
          </a:endParaRPr>
        </a:p>
      </dgm:t>
    </dgm:pt>
    <dgm:pt modelId="{BA93CDAB-9E02-4AD0-9B16-079A3F3AAA87}" type="parTrans" cxnId="{DB6A4410-3614-4C45-BEB9-6C8CAE422EFC}">
      <dgm:prSet/>
      <dgm:spPr/>
      <dgm:t>
        <a:bodyPr/>
        <a:lstStyle/>
        <a:p>
          <a:endParaRPr lang="fr-FR"/>
        </a:p>
      </dgm:t>
    </dgm:pt>
    <dgm:pt modelId="{C2EF8C27-94D1-4E45-AF80-45F3492BEE0F}" type="sibTrans" cxnId="{DB6A4410-3614-4C45-BEB9-6C8CAE422EFC}">
      <dgm:prSet/>
      <dgm:spPr/>
      <dgm:t>
        <a:bodyPr/>
        <a:lstStyle/>
        <a:p>
          <a:endParaRPr lang="fr-FR"/>
        </a:p>
      </dgm:t>
    </dgm:pt>
    <dgm:pt modelId="{DE607816-D1EE-4032-97F4-8DBB70985F8A}">
      <dgm:prSet/>
      <dgm:spPr>
        <a:solidFill>
          <a:schemeClr val="bg1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1"/>
          <a:endParaRPr lang="fr-FR" sz="500" dirty="0"/>
        </a:p>
      </dgm:t>
    </dgm:pt>
    <dgm:pt modelId="{9974D919-F1B3-4B41-A786-697A73B05D20}" type="parTrans" cxnId="{EDA5EEFB-4F17-41ED-B2F2-ED330942D461}">
      <dgm:prSet/>
      <dgm:spPr/>
      <dgm:t>
        <a:bodyPr/>
        <a:lstStyle/>
        <a:p>
          <a:endParaRPr lang="fr-FR"/>
        </a:p>
      </dgm:t>
    </dgm:pt>
    <dgm:pt modelId="{8CF4A9C6-C251-4718-9CFA-48826DA471F5}" type="sibTrans" cxnId="{EDA5EEFB-4F17-41ED-B2F2-ED330942D461}">
      <dgm:prSet/>
      <dgm:spPr/>
      <dgm:t>
        <a:bodyPr/>
        <a:lstStyle/>
        <a:p>
          <a:endParaRPr lang="fr-FR"/>
        </a:p>
      </dgm:t>
    </dgm:pt>
    <dgm:pt modelId="{F2541127-30F2-4122-8B35-5346E577C7F5}">
      <dgm:prSet custT="1"/>
      <dgm:spPr>
        <a:solidFill>
          <a:schemeClr val="bg1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1"/>
          <a:r>
            <a:rPr lang="ar-DZ" sz="1600" dirty="0">
              <a:solidFill>
                <a:schemeClr val="tx1"/>
              </a:solidFill>
            </a:rPr>
            <a:t>7 إدارة عامة و إدارة</a:t>
          </a:r>
          <a:endParaRPr lang="fr-FR" sz="1600" dirty="0">
            <a:solidFill>
              <a:schemeClr val="tx1"/>
            </a:solidFill>
          </a:endParaRPr>
        </a:p>
      </dgm:t>
    </dgm:pt>
    <dgm:pt modelId="{31A6C984-650C-47EF-BF13-77F14B464F0B}" type="parTrans" cxnId="{971E5F1E-8D66-4B9D-BD49-537BC77DA5C2}">
      <dgm:prSet/>
      <dgm:spPr/>
      <dgm:t>
        <a:bodyPr/>
        <a:lstStyle/>
        <a:p>
          <a:endParaRPr lang="fr-FR"/>
        </a:p>
      </dgm:t>
    </dgm:pt>
    <dgm:pt modelId="{256F34F4-FDF3-4EF4-99D1-10875A69E016}" type="sibTrans" cxnId="{971E5F1E-8D66-4B9D-BD49-537BC77DA5C2}">
      <dgm:prSet/>
      <dgm:spPr/>
      <dgm:t>
        <a:bodyPr/>
        <a:lstStyle/>
        <a:p>
          <a:endParaRPr lang="fr-FR"/>
        </a:p>
      </dgm:t>
    </dgm:pt>
    <dgm:pt modelId="{D2A7783E-4635-442F-BCDE-3544AFA76A3D}">
      <dgm:prSet custT="1"/>
      <dgm:spPr>
        <a:solidFill>
          <a:schemeClr val="bg1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1"/>
          <a:endParaRPr lang="fr-FR" sz="1600" dirty="0">
            <a:solidFill>
              <a:schemeClr val="tx1"/>
            </a:solidFill>
          </a:endParaRPr>
        </a:p>
      </dgm:t>
    </dgm:pt>
    <dgm:pt modelId="{5512B6AE-FAEE-460B-BF79-4A14F6BA4B75}" type="parTrans" cxnId="{315FD077-CACA-4505-A77E-3A4F25C082AA}">
      <dgm:prSet/>
      <dgm:spPr/>
      <dgm:t>
        <a:bodyPr/>
        <a:lstStyle/>
        <a:p>
          <a:endParaRPr lang="fr-FR"/>
        </a:p>
      </dgm:t>
    </dgm:pt>
    <dgm:pt modelId="{1338F472-0731-4899-BAD9-D72B56115888}" type="sibTrans" cxnId="{315FD077-CACA-4505-A77E-3A4F25C082AA}">
      <dgm:prSet/>
      <dgm:spPr/>
      <dgm:t>
        <a:bodyPr/>
        <a:lstStyle/>
        <a:p>
          <a:endParaRPr lang="fr-FR"/>
        </a:p>
      </dgm:t>
    </dgm:pt>
    <dgm:pt modelId="{8F7A0343-339A-4F18-A8C0-678B997D03DB}">
      <dgm:prSet custT="1"/>
      <dgm:spPr>
        <a:solidFill>
          <a:schemeClr val="bg1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1"/>
          <a:r>
            <a:rPr lang="ar-DZ" sz="1600" dirty="0">
              <a:solidFill>
                <a:schemeClr val="tx1"/>
              </a:solidFill>
            </a:rPr>
            <a:t>5 متفقد</a:t>
          </a:r>
          <a:endParaRPr lang="fr-FR" sz="1600" dirty="0">
            <a:solidFill>
              <a:schemeClr val="tx1"/>
            </a:solidFill>
          </a:endParaRPr>
        </a:p>
      </dgm:t>
    </dgm:pt>
    <dgm:pt modelId="{068C951F-3E40-457C-8D8C-C542E90EFDD3}" type="parTrans" cxnId="{38F06F1B-E11F-41DF-A8F1-B61BC81B13F4}">
      <dgm:prSet/>
      <dgm:spPr/>
      <dgm:t>
        <a:bodyPr/>
        <a:lstStyle/>
        <a:p>
          <a:endParaRPr lang="fr-FR"/>
        </a:p>
      </dgm:t>
    </dgm:pt>
    <dgm:pt modelId="{892FD349-A881-4C42-A59E-7FDBCC2295C3}" type="sibTrans" cxnId="{38F06F1B-E11F-41DF-A8F1-B61BC81B13F4}">
      <dgm:prSet/>
      <dgm:spPr/>
      <dgm:t>
        <a:bodyPr/>
        <a:lstStyle/>
        <a:p>
          <a:endParaRPr lang="fr-FR"/>
        </a:p>
      </dgm:t>
    </dgm:pt>
    <dgm:pt modelId="{22A6508A-9DDC-4389-85F9-812CB5368A81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algn="r" rtl="1"/>
          <a:r>
            <a:rPr lang="ar-DZ" sz="1600" dirty="0">
              <a:solidFill>
                <a:schemeClr val="tx1"/>
              </a:solidFill>
            </a:rPr>
            <a:t> 4 مكلف بمأمورية</a:t>
          </a:r>
          <a:endParaRPr lang="fr-FR" sz="1600" dirty="0">
            <a:solidFill>
              <a:schemeClr val="tx1"/>
            </a:solidFill>
          </a:endParaRPr>
        </a:p>
      </dgm:t>
    </dgm:pt>
    <dgm:pt modelId="{F4AB8B2C-A1B2-40C6-9117-FA44D0781D58}" type="parTrans" cxnId="{30251A44-3108-46A6-944E-8F69263E254E}">
      <dgm:prSet/>
      <dgm:spPr/>
      <dgm:t>
        <a:bodyPr/>
        <a:lstStyle/>
        <a:p>
          <a:endParaRPr lang="fr-FR"/>
        </a:p>
      </dgm:t>
    </dgm:pt>
    <dgm:pt modelId="{13CA3995-3754-489B-99F1-8A0412A40400}" type="sibTrans" cxnId="{30251A44-3108-46A6-944E-8F69263E254E}">
      <dgm:prSet/>
      <dgm:spPr/>
      <dgm:t>
        <a:bodyPr/>
        <a:lstStyle/>
        <a:p>
          <a:endParaRPr lang="fr-FR"/>
        </a:p>
      </dgm:t>
    </dgm:pt>
    <dgm:pt modelId="{24F4057A-2EDF-4313-8457-A717F3909E46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algn="r" rtl="1"/>
          <a:r>
            <a:rPr lang="ar-DZ" sz="1600" dirty="0">
              <a:solidFill>
                <a:schemeClr val="tx1"/>
              </a:solidFill>
            </a:rPr>
            <a:t>4 مدير عام</a:t>
          </a:r>
          <a:endParaRPr lang="fr-FR" sz="1600" dirty="0">
            <a:solidFill>
              <a:schemeClr val="tx1"/>
            </a:solidFill>
          </a:endParaRPr>
        </a:p>
      </dgm:t>
    </dgm:pt>
    <dgm:pt modelId="{B16BC241-E32B-4C1D-9C25-78FF4579E6C1}" type="parTrans" cxnId="{B118B586-9F33-4507-9772-FEF9FCDCDDD1}">
      <dgm:prSet/>
      <dgm:spPr/>
      <dgm:t>
        <a:bodyPr/>
        <a:lstStyle/>
        <a:p>
          <a:endParaRPr lang="fr-FR"/>
        </a:p>
      </dgm:t>
    </dgm:pt>
    <dgm:pt modelId="{52D6AA07-81A5-4439-8993-B6F46632BBF1}" type="sibTrans" cxnId="{B118B586-9F33-4507-9772-FEF9FCDCDDD1}">
      <dgm:prSet/>
      <dgm:spPr/>
      <dgm:t>
        <a:bodyPr/>
        <a:lstStyle/>
        <a:p>
          <a:endParaRPr lang="fr-FR"/>
        </a:p>
      </dgm:t>
    </dgm:pt>
    <dgm:pt modelId="{F3809639-C738-4C43-ABE9-323DE9B2FA97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algn="r" rtl="1"/>
          <a:endParaRPr lang="fr-FR" sz="1600" dirty="0">
            <a:solidFill>
              <a:schemeClr val="tx1"/>
            </a:solidFill>
          </a:endParaRPr>
        </a:p>
      </dgm:t>
    </dgm:pt>
    <dgm:pt modelId="{4ED7DD2D-705B-4602-AECB-E0687BB5C44B}" type="parTrans" cxnId="{5D72CBB6-10BD-4BC8-95E0-801CC9A6D196}">
      <dgm:prSet/>
      <dgm:spPr/>
      <dgm:t>
        <a:bodyPr/>
        <a:lstStyle/>
        <a:p>
          <a:endParaRPr lang="fr-FR"/>
        </a:p>
      </dgm:t>
    </dgm:pt>
    <dgm:pt modelId="{8FBDE558-95C9-44A1-B2A0-D7A10BEF72E4}" type="sibTrans" cxnId="{5D72CBB6-10BD-4BC8-95E0-801CC9A6D196}">
      <dgm:prSet/>
      <dgm:spPr/>
      <dgm:t>
        <a:bodyPr/>
        <a:lstStyle/>
        <a:p>
          <a:endParaRPr lang="fr-FR"/>
        </a:p>
      </dgm:t>
    </dgm:pt>
    <dgm:pt modelId="{96A0F86B-8448-4B10-AB9A-F318F0643560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algn="r" rtl="1"/>
          <a:r>
            <a:rPr lang="ar-DZ" sz="1600" dirty="0">
              <a:solidFill>
                <a:schemeClr val="tx1"/>
              </a:solidFill>
            </a:rPr>
            <a:t>11 مدير</a:t>
          </a:r>
          <a:endParaRPr lang="fr-FR" sz="1600" dirty="0">
            <a:solidFill>
              <a:schemeClr val="tx1"/>
            </a:solidFill>
          </a:endParaRPr>
        </a:p>
      </dgm:t>
    </dgm:pt>
    <dgm:pt modelId="{AE809785-8941-48E6-917C-864547FD17B2}" type="parTrans" cxnId="{53771CCA-F7D8-46D4-AC69-B6C2D95D991E}">
      <dgm:prSet/>
      <dgm:spPr/>
      <dgm:t>
        <a:bodyPr/>
        <a:lstStyle/>
        <a:p>
          <a:endParaRPr lang="fr-FR"/>
        </a:p>
      </dgm:t>
    </dgm:pt>
    <dgm:pt modelId="{C1237349-6125-44B1-BF54-B42A36CAD477}" type="sibTrans" cxnId="{53771CCA-F7D8-46D4-AC69-B6C2D95D991E}">
      <dgm:prSet/>
      <dgm:spPr/>
      <dgm:t>
        <a:bodyPr/>
        <a:lstStyle/>
        <a:p>
          <a:endParaRPr lang="fr-FR"/>
        </a:p>
      </dgm:t>
    </dgm:pt>
    <dgm:pt modelId="{BC8E0D47-AF07-46D9-A46F-F374C14869A5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algn="r" rtl="1"/>
          <a:r>
            <a:rPr lang="ar-DZ" sz="1600" dirty="0">
              <a:solidFill>
                <a:schemeClr val="tx1"/>
              </a:solidFill>
            </a:rPr>
            <a:t>7 </a:t>
          </a:r>
          <a:r>
            <a:rPr lang="ar-DZ" sz="1600" dirty="0" err="1">
              <a:solidFill>
                <a:schemeClr val="tx1"/>
              </a:solidFill>
            </a:rPr>
            <a:t>كاهية</a:t>
          </a:r>
          <a:r>
            <a:rPr lang="ar-DZ" sz="1600" dirty="0">
              <a:solidFill>
                <a:schemeClr val="tx1"/>
              </a:solidFill>
            </a:rPr>
            <a:t> مدير</a:t>
          </a:r>
          <a:endParaRPr lang="fr-FR" sz="1600" dirty="0">
            <a:solidFill>
              <a:schemeClr val="tx1"/>
            </a:solidFill>
          </a:endParaRPr>
        </a:p>
      </dgm:t>
    </dgm:pt>
    <dgm:pt modelId="{31B55A72-D3F5-4A9F-BB71-13B18028B3DB}" type="parTrans" cxnId="{5268591A-4CE9-43A3-A164-9E6A68C42C89}">
      <dgm:prSet/>
      <dgm:spPr/>
      <dgm:t>
        <a:bodyPr/>
        <a:lstStyle/>
        <a:p>
          <a:endParaRPr lang="fr-FR"/>
        </a:p>
      </dgm:t>
    </dgm:pt>
    <dgm:pt modelId="{109034E4-46CA-4C3D-846D-881D3C2AEC9E}" type="sibTrans" cxnId="{5268591A-4CE9-43A3-A164-9E6A68C42C89}">
      <dgm:prSet/>
      <dgm:spPr/>
      <dgm:t>
        <a:bodyPr/>
        <a:lstStyle/>
        <a:p>
          <a:endParaRPr lang="fr-FR"/>
        </a:p>
      </dgm:t>
    </dgm:pt>
    <dgm:pt modelId="{02F7633B-FB9E-46D5-824D-7E61090F5891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algn="r" rtl="1"/>
          <a:r>
            <a:rPr lang="ar-DZ" sz="1600" dirty="0">
              <a:solidFill>
                <a:schemeClr val="tx1"/>
              </a:solidFill>
            </a:rPr>
            <a:t>2 رئيس قسم صحي/استشفائي</a:t>
          </a:r>
          <a:endParaRPr lang="fr-FR" sz="1600" dirty="0">
            <a:solidFill>
              <a:schemeClr val="tx1"/>
            </a:solidFill>
          </a:endParaRPr>
        </a:p>
      </dgm:t>
    </dgm:pt>
    <dgm:pt modelId="{EF2FF6DC-9B16-4298-B5F7-626A9F7DE0FE}" type="parTrans" cxnId="{F21C6C4F-0CCC-40FE-B4A3-BD36A1AE7D2E}">
      <dgm:prSet/>
      <dgm:spPr/>
      <dgm:t>
        <a:bodyPr/>
        <a:lstStyle/>
        <a:p>
          <a:endParaRPr lang="fr-FR"/>
        </a:p>
      </dgm:t>
    </dgm:pt>
    <dgm:pt modelId="{9A2B09F9-CC6A-4459-89E1-C6C096880C58}" type="sibTrans" cxnId="{F21C6C4F-0CCC-40FE-B4A3-BD36A1AE7D2E}">
      <dgm:prSet/>
      <dgm:spPr/>
      <dgm:t>
        <a:bodyPr/>
        <a:lstStyle/>
        <a:p>
          <a:endParaRPr lang="fr-FR"/>
        </a:p>
      </dgm:t>
    </dgm:pt>
    <dgm:pt modelId="{3C52C7F1-A725-4893-A469-593477F282A2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algn="r" rtl="1"/>
          <a:r>
            <a:rPr lang="ar-DZ" sz="1600" dirty="0">
              <a:solidFill>
                <a:schemeClr val="tx1"/>
              </a:solidFill>
            </a:rPr>
            <a:t>4 رئيس مصلحة </a:t>
          </a:r>
          <a:endParaRPr lang="fr-FR" sz="1600" dirty="0">
            <a:solidFill>
              <a:schemeClr val="tx1"/>
            </a:solidFill>
          </a:endParaRPr>
        </a:p>
      </dgm:t>
    </dgm:pt>
    <dgm:pt modelId="{C798D155-FD78-4B42-83F3-D0AE29F1FAAB}" type="parTrans" cxnId="{9FA36105-C7E2-4C6A-B0A6-31161FE357BB}">
      <dgm:prSet/>
      <dgm:spPr/>
      <dgm:t>
        <a:bodyPr/>
        <a:lstStyle/>
        <a:p>
          <a:endParaRPr lang="fr-FR"/>
        </a:p>
      </dgm:t>
    </dgm:pt>
    <dgm:pt modelId="{B646183F-7F29-4513-9338-9A60B606F69C}" type="sibTrans" cxnId="{9FA36105-C7E2-4C6A-B0A6-31161FE357BB}">
      <dgm:prSet/>
      <dgm:spPr/>
      <dgm:t>
        <a:bodyPr/>
        <a:lstStyle/>
        <a:p>
          <a:endParaRPr lang="fr-FR"/>
        </a:p>
      </dgm:t>
    </dgm:pt>
    <dgm:pt modelId="{2B42A38E-88D8-49F3-ADAD-21CF96C46B44}" type="pres">
      <dgm:prSet presAssocID="{E873D27B-6013-4094-B8ED-50694AC2B439}" presName="Name0" presStyleCnt="0">
        <dgm:presLayoutVars>
          <dgm:dir/>
          <dgm:animLvl val="lvl"/>
          <dgm:resizeHandles val="exact"/>
        </dgm:presLayoutVars>
      </dgm:prSet>
      <dgm:spPr/>
    </dgm:pt>
    <dgm:pt modelId="{126D76FC-21A7-41CE-97C2-3484FFF972EA}" type="pres">
      <dgm:prSet presAssocID="{4C1570FB-AC7E-43F7-85A4-E9C15F8E638B}" presName="composite" presStyleCnt="0"/>
      <dgm:spPr/>
    </dgm:pt>
    <dgm:pt modelId="{37415EFD-97B0-4282-A4FF-2A41D826BC12}" type="pres">
      <dgm:prSet presAssocID="{4C1570FB-AC7E-43F7-85A4-E9C15F8E638B}" presName="parTx" presStyleLbl="alignNode1" presStyleIdx="0" presStyleCnt="5" custLinFactNeighborX="-9111" custLinFactNeighborY="1552">
        <dgm:presLayoutVars>
          <dgm:chMax val="0"/>
          <dgm:chPref val="0"/>
          <dgm:bulletEnabled val="1"/>
        </dgm:presLayoutVars>
      </dgm:prSet>
      <dgm:spPr/>
    </dgm:pt>
    <dgm:pt modelId="{6AA12CB3-2DD1-4AF0-92CA-6420EE7F7166}" type="pres">
      <dgm:prSet presAssocID="{4C1570FB-AC7E-43F7-85A4-E9C15F8E638B}" presName="desTx" presStyleLbl="alignAccFollowNode1" presStyleIdx="0" presStyleCnt="5">
        <dgm:presLayoutVars>
          <dgm:bulletEnabled val="1"/>
        </dgm:presLayoutVars>
      </dgm:prSet>
      <dgm:spPr/>
    </dgm:pt>
    <dgm:pt modelId="{4FE7B39C-F2EA-4559-88C2-4F0C05F58DF6}" type="pres">
      <dgm:prSet presAssocID="{89A85FA9-2FD1-47EE-8399-8BF0AFD0567E}" presName="space" presStyleCnt="0"/>
      <dgm:spPr/>
    </dgm:pt>
    <dgm:pt modelId="{232A1746-7F82-4974-ACDB-A165F2DFCFF7}" type="pres">
      <dgm:prSet presAssocID="{4EAD5E43-84EA-464A-8973-7BDE4B9CDD89}" presName="composite" presStyleCnt="0"/>
      <dgm:spPr/>
    </dgm:pt>
    <dgm:pt modelId="{17D6E801-36B2-431D-AA65-A806A6CCF597}" type="pres">
      <dgm:prSet presAssocID="{4EAD5E43-84EA-464A-8973-7BDE4B9CDD89}" presName="parTx" presStyleLbl="alignNode1" presStyleIdx="1" presStyleCnt="5" custLinFactNeighborX="1284" custLinFactNeighborY="-939">
        <dgm:presLayoutVars>
          <dgm:chMax val="0"/>
          <dgm:chPref val="0"/>
          <dgm:bulletEnabled val="1"/>
        </dgm:presLayoutVars>
      </dgm:prSet>
      <dgm:spPr/>
    </dgm:pt>
    <dgm:pt modelId="{A035907E-B326-41A2-8598-4240E26C800F}" type="pres">
      <dgm:prSet presAssocID="{4EAD5E43-84EA-464A-8973-7BDE4B9CDD89}" presName="desTx" presStyleLbl="alignAccFollowNode1" presStyleIdx="1" presStyleCnt="5" custLinFactNeighborX="1284" custLinFactNeighborY="-149">
        <dgm:presLayoutVars>
          <dgm:bulletEnabled val="1"/>
        </dgm:presLayoutVars>
      </dgm:prSet>
      <dgm:spPr/>
    </dgm:pt>
    <dgm:pt modelId="{97C4616F-219F-45F7-AF34-1228F70DB38D}" type="pres">
      <dgm:prSet presAssocID="{37228D43-A101-4600-9DA6-541A6D6D7FB4}" presName="space" presStyleCnt="0"/>
      <dgm:spPr/>
    </dgm:pt>
    <dgm:pt modelId="{8E22A5FC-E700-47BB-9BD1-2EFBFDB91192}" type="pres">
      <dgm:prSet presAssocID="{A29EC826-FE04-4A4F-8645-1D35CB761B87}" presName="composite" presStyleCnt="0"/>
      <dgm:spPr/>
    </dgm:pt>
    <dgm:pt modelId="{08BEB30A-F589-401C-9D34-1AE61484C522}" type="pres">
      <dgm:prSet presAssocID="{A29EC826-FE04-4A4F-8645-1D35CB761B87}" presName="parTx" presStyleLbl="alignNode1" presStyleIdx="2" presStyleCnt="5" custLinFactNeighborX="1284" custLinFactNeighborY="-939">
        <dgm:presLayoutVars>
          <dgm:chMax val="0"/>
          <dgm:chPref val="0"/>
          <dgm:bulletEnabled val="1"/>
        </dgm:presLayoutVars>
      </dgm:prSet>
      <dgm:spPr/>
    </dgm:pt>
    <dgm:pt modelId="{9F6C9E1B-F008-4AC9-97C7-EA1B978B972E}" type="pres">
      <dgm:prSet presAssocID="{A29EC826-FE04-4A4F-8645-1D35CB761B87}" presName="desTx" presStyleLbl="alignAccFollowNode1" presStyleIdx="2" presStyleCnt="5" custLinFactNeighborX="1284" custLinFactNeighborY="-149">
        <dgm:presLayoutVars>
          <dgm:bulletEnabled val="1"/>
        </dgm:presLayoutVars>
      </dgm:prSet>
      <dgm:spPr/>
    </dgm:pt>
    <dgm:pt modelId="{EAF0D960-AE3A-4497-A473-9D296C3C4FCF}" type="pres">
      <dgm:prSet presAssocID="{E38E4D48-EDEA-4D98-9F4B-0879D0D09D16}" presName="space" presStyleCnt="0"/>
      <dgm:spPr/>
    </dgm:pt>
    <dgm:pt modelId="{CEF81FA7-8DE4-45D1-9802-74638EFE4A03}" type="pres">
      <dgm:prSet presAssocID="{AD58CAE9-320C-497C-BCA0-B08215756BBE}" presName="composite" presStyleCnt="0"/>
      <dgm:spPr/>
    </dgm:pt>
    <dgm:pt modelId="{043CA33A-647F-4293-A94D-8A2115EF072C}" type="pres">
      <dgm:prSet presAssocID="{AD58CAE9-320C-497C-BCA0-B08215756BBE}" presName="parTx" presStyleLbl="alignNode1" presStyleIdx="3" presStyleCnt="5" custLinFactNeighborX="1284" custLinFactNeighborY="-939">
        <dgm:presLayoutVars>
          <dgm:chMax val="0"/>
          <dgm:chPref val="0"/>
          <dgm:bulletEnabled val="1"/>
        </dgm:presLayoutVars>
      </dgm:prSet>
      <dgm:spPr/>
    </dgm:pt>
    <dgm:pt modelId="{26E16123-DCF6-45CC-9895-EF4DB38D8906}" type="pres">
      <dgm:prSet presAssocID="{AD58CAE9-320C-497C-BCA0-B08215756BBE}" presName="desTx" presStyleLbl="alignAccFollowNode1" presStyleIdx="3" presStyleCnt="5" custLinFactNeighborX="1284" custLinFactNeighborY="-149">
        <dgm:presLayoutVars>
          <dgm:bulletEnabled val="1"/>
        </dgm:presLayoutVars>
      </dgm:prSet>
      <dgm:spPr/>
    </dgm:pt>
    <dgm:pt modelId="{BCE8F590-B1A1-452B-BBDE-D0381419CDEC}" type="pres">
      <dgm:prSet presAssocID="{9A427345-35D2-4620-A830-DA6FAC269200}" presName="space" presStyleCnt="0"/>
      <dgm:spPr/>
    </dgm:pt>
    <dgm:pt modelId="{7946F6F2-31E5-4731-A8DA-9241E2940C1B}" type="pres">
      <dgm:prSet presAssocID="{9234AD3E-4B7B-4C8E-85D4-AC65199D1D7E}" presName="composite" presStyleCnt="0"/>
      <dgm:spPr/>
    </dgm:pt>
    <dgm:pt modelId="{9985FDC4-E06A-4368-B972-6174202A79C8}" type="pres">
      <dgm:prSet presAssocID="{9234AD3E-4B7B-4C8E-85D4-AC65199D1D7E}" presName="parTx" presStyleLbl="alignNode1" presStyleIdx="4" presStyleCnt="5" custLinFactNeighborX="1227" custLinFactNeighborY="-939">
        <dgm:presLayoutVars>
          <dgm:chMax val="0"/>
          <dgm:chPref val="0"/>
          <dgm:bulletEnabled val="1"/>
        </dgm:presLayoutVars>
      </dgm:prSet>
      <dgm:spPr/>
    </dgm:pt>
    <dgm:pt modelId="{37D48BF7-043C-4F68-AEEC-713A6EB82383}" type="pres">
      <dgm:prSet presAssocID="{9234AD3E-4B7B-4C8E-85D4-AC65199D1D7E}" presName="desTx" presStyleLbl="alignAccFollowNode1" presStyleIdx="4" presStyleCnt="5" custLinFactNeighborX="1284" custLinFactNeighborY="-149">
        <dgm:presLayoutVars>
          <dgm:bulletEnabled val="1"/>
        </dgm:presLayoutVars>
      </dgm:prSet>
      <dgm:spPr/>
    </dgm:pt>
  </dgm:ptLst>
  <dgm:cxnLst>
    <dgm:cxn modelId="{74016E02-F7BC-48BA-B4F1-603B87E1EE8C}" type="presOf" srcId="{A29EC826-FE04-4A4F-8645-1D35CB761B87}" destId="{08BEB30A-F589-401C-9D34-1AE61484C522}" srcOrd="0" destOrd="0" presId="urn:microsoft.com/office/officeart/2005/8/layout/hList1"/>
    <dgm:cxn modelId="{9FA36105-C7E2-4C6A-B0A6-31161FE357BB}" srcId="{4EAD5E43-84EA-464A-8973-7BDE4B9CDD89}" destId="{3C52C7F1-A725-4893-A469-593477F282A2}" srcOrd="5" destOrd="0" parTransId="{C798D155-FD78-4B42-83F3-D0AE29F1FAAB}" sibTransId="{B646183F-7F29-4513-9338-9A60B606F69C}"/>
    <dgm:cxn modelId="{D37F9B09-C41B-4402-891D-E27A68B08989}" type="presOf" srcId="{4C1570FB-AC7E-43F7-85A4-E9C15F8E638B}" destId="{37415EFD-97B0-4282-A4FF-2A41D826BC12}" srcOrd="0" destOrd="0" presId="urn:microsoft.com/office/officeart/2005/8/layout/hList1"/>
    <dgm:cxn modelId="{0118F60B-6CC0-4989-84D9-371C99B44351}" type="presOf" srcId="{22A6508A-9DDC-4389-85F9-812CB5368A81}" destId="{A035907E-B326-41A2-8598-4240E26C800F}" srcOrd="0" destOrd="0" presId="urn:microsoft.com/office/officeart/2005/8/layout/hList1"/>
    <dgm:cxn modelId="{3586560C-25D1-482D-B80A-4E3617DA43AA}" srcId="{E873D27B-6013-4094-B8ED-50694AC2B439}" destId="{4EAD5E43-84EA-464A-8973-7BDE4B9CDD89}" srcOrd="1" destOrd="0" parTransId="{1031D6F1-A591-45C9-BB1C-3E63AA227AFE}" sibTransId="{37228D43-A101-4600-9DA6-541A6D6D7FB4}"/>
    <dgm:cxn modelId="{1317810C-49D6-4CB0-8DF2-F730FD1B00C2}" type="presOf" srcId="{AFBF4C12-00D4-4185-9B80-4CE331AB98DC}" destId="{9F6C9E1B-F008-4AC9-97C7-EA1B978B972E}" srcOrd="0" destOrd="6" presId="urn:microsoft.com/office/officeart/2005/8/layout/hList1"/>
    <dgm:cxn modelId="{DB6A4410-3614-4C45-BEB9-6C8CAE422EFC}" srcId="{4C1570FB-AC7E-43F7-85A4-E9C15F8E638B}" destId="{7B625006-F0AB-4ABE-9B2D-E01C1A3FFF5C}" srcOrd="1" destOrd="0" parTransId="{BA93CDAB-9E02-4AD0-9B16-079A3F3AAA87}" sibTransId="{C2EF8C27-94D1-4E45-AF80-45F3492BEE0F}"/>
    <dgm:cxn modelId="{96F66714-2C79-41B5-A12D-270CC3AB776D}" srcId="{A29EC826-FE04-4A4F-8645-1D35CB761B87}" destId="{9439A1DE-E98D-4D31-A48B-796E9353B98B}" srcOrd="5" destOrd="0" parTransId="{C6C1D9AF-07D4-42F8-A729-E75F368C8327}" sibTransId="{02201EB0-EDE7-4520-B2E2-E9348EBCEAE6}"/>
    <dgm:cxn modelId="{5268591A-4CE9-43A3-A164-9E6A68C42C89}" srcId="{4EAD5E43-84EA-464A-8973-7BDE4B9CDD89}" destId="{BC8E0D47-AF07-46D9-A46F-F374C14869A5}" srcOrd="3" destOrd="0" parTransId="{31B55A72-D3F5-4A9F-BB71-13B18028B3DB}" sibTransId="{109034E4-46CA-4C3D-846D-881D3C2AEC9E}"/>
    <dgm:cxn modelId="{38F06F1B-E11F-41DF-A8F1-B61BC81B13F4}" srcId="{4C1570FB-AC7E-43F7-85A4-E9C15F8E638B}" destId="{8F7A0343-339A-4F18-A8C0-678B997D03DB}" srcOrd="3" destOrd="0" parTransId="{068C951F-3E40-457C-8D8C-C542E90EFDD3}" sibTransId="{892FD349-A881-4C42-A59E-7FDBCC2295C3}"/>
    <dgm:cxn modelId="{38F0201D-2249-4EE9-9DC5-1098364D3026}" srcId="{A29EC826-FE04-4A4F-8645-1D35CB761B87}" destId="{D8C58796-7867-49AE-A83B-D8398D921132}" srcOrd="7" destOrd="0" parTransId="{428CC133-FC5A-4D98-A0E9-F2D228083B8D}" sibTransId="{55D39345-EE7C-40E1-84E5-EFD1567B2777}"/>
    <dgm:cxn modelId="{971E5F1E-8D66-4B9D-BD49-537BC77DA5C2}" srcId="{4C1570FB-AC7E-43F7-85A4-E9C15F8E638B}" destId="{F2541127-30F2-4122-8B35-5346E577C7F5}" srcOrd="2" destOrd="0" parTransId="{31A6C984-650C-47EF-BF13-77F14B464F0B}" sibTransId="{256F34F4-FDF3-4EF4-99D1-10875A69E016}"/>
    <dgm:cxn modelId="{F466CF1F-D318-42F6-AF76-18CAE04FBEDB}" srcId="{AD58CAE9-320C-497C-BCA0-B08215756BBE}" destId="{67D8F55A-A805-4165-A54B-E45FB811F564}" srcOrd="1" destOrd="0" parTransId="{3CFF0E9A-795B-46A0-9E40-C3B64E8575D9}" sibTransId="{6F58855F-190E-4E87-A8F8-ACF6D2F7B7EF}"/>
    <dgm:cxn modelId="{FBF90722-525C-4A84-8A59-5C0100E0102F}" type="presOf" srcId="{B2BA6046-EE73-4C5D-BEF6-DA4425320260}" destId="{26E16123-DCF6-45CC-9895-EF4DB38D8906}" srcOrd="0" destOrd="0" presId="urn:microsoft.com/office/officeart/2005/8/layout/hList1"/>
    <dgm:cxn modelId="{38B5DF24-6EA2-48B7-8CC2-7680E4571A5A}" srcId="{9234AD3E-4B7B-4C8E-85D4-AC65199D1D7E}" destId="{939B04C6-196A-4AE8-87E1-3E5D9E460F37}" srcOrd="0" destOrd="0" parTransId="{78AE0733-E4B4-466B-B96B-8C0DF66EBCD3}" sibTransId="{8531EE57-F645-455C-B7D3-A64D22E28617}"/>
    <dgm:cxn modelId="{73C9C727-B69D-48CE-9D99-E8F329A287CB}" type="presOf" srcId="{BDC2F265-814D-44D9-8063-AE0DA1CDA5E9}" destId="{9F6C9E1B-F008-4AC9-97C7-EA1B978B972E}" srcOrd="0" destOrd="1" presId="urn:microsoft.com/office/officeart/2005/8/layout/hList1"/>
    <dgm:cxn modelId="{BA924328-7335-47B3-BFFA-0996C04914C5}" srcId="{E873D27B-6013-4094-B8ED-50694AC2B439}" destId="{A29EC826-FE04-4A4F-8645-1D35CB761B87}" srcOrd="2" destOrd="0" parTransId="{27F724AE-E18D-46D2-ADED-1AE85024FF9E}" sibTransId="{E38E4D48-EDEA-4D98-9F4B-0879D0D09D16}"/>
    <dgm:cxn modelId="{56BDDC2E-DDF2-4927-8D60-23C7E450AFC4}" type="presOf" srcId="{9234AD3E-4B7B-4C8E-85D4-AC65199D1D7E}" destId="{9985FDC4-E06A-4368-B972-6174202A79C8}" srcOrd="0" destOrd="0" presId="urn:microsoft.com/office/officeart/2005/8/layout/hList1"/>
    <dgm:cxn modelId="{EA687C38-E311-445F-85D5-412BB27E35CD}" type="presOf" srcId="{E873D27B-6013-4094-B8ED-50694AC2B439}" destId="{2B42A38E-88D8-49F3-ADAD-21CF96C46B44}" srcOrd="0" destOrd="0" presId="urn:microsoft.com/office/officeart/2005/8/layout/hList1"/>
    <dgm:cxn modelId="{F5B1173A-C2D3-430D-809D-BE9FFF6AEE32}" type="presOf" srcId="{67D8F55A-A805-4165-A54B-E45FB811F564}" destId="{26E16123-DCF6-45CC-9895-EF4DB38D8906}" srcOrd="0" destOrd="1" presId="urn:microsoft.com/office/officeart/2005/8/layout/hList1"/>
    <dgm:cxn modelId="{8AADB840-0FA6-4278-9311-76657F9EA58C}" type="presOf" srcId="{9439A1DE-E98D-4D31-A48B-796E9353B98B}" destId="{9F6C9E1B-F008-4AC9-97C7-EA1B978B972E}" srcOrd="0" destOrd="5" presId="urn:microsoft.com/office/officeart/2005/8/layout/hList1"/>
    <dgm:cxn modelId="{4E72255D-840D-4C7C-BA8E-CCE793604B0B}" type="presOf" srcId="{F2541127-30F2-4122-8B35-5346E577C7F5}" destId="{6AA12CB3-2DD1-4AF0-92CA-6420EE7F7166}" srcOrd="0" destOrd="2" presId="urn:microsoft.com/office/officeart/2005/8/layout/hList1"/>
    <dgm:cxn modelId="{C162B75D-F5D5-4020-8B96-B908F00C7661}" type="presOf" srcId="{1F579002-77B3-4ACB-929B-05465441462D}" destId="{6AA12CB3-2DD1-4AF0-92CA-6420EE7F7166}" srcOrd="0" destOrd="0" presId="urn:microsoft.com/office/officeart/2005/8/layout/hList1"/>
    <dgm:cxn modelId="{6DF5EA41-907E-43ED-8126-37D7D5C22409}" srcId="{4C1570FB-AC7E-43F7-85A4-E9C15F8E638B}" destId="{1F579002-77B3-4ACB-929B-05465441462D}" srcOrd="0" destOrd="0" parTransId="{A6FA9796-5843-4CF4-B240-EE1ACC384FA0}" sibTransId="{29991B82-C33B-45EF-88E7-BD112F2EBF02}"/>
    <dgm:cxn modelId="{30251A44-3108-46A6-944E-8F69263E254E}" srcId="{4EAD5E43-84EA-464A-8973-7BDE4B9CDD89}" destId="{22A6508A-9DDC-4389-85F9-812CB5368A81}" srcOrd="0" destOrd="0" parTransId="{F4AB8B2C-A1B2-40C6-9117-FA44D0781D58}" sibTransId="{13CA3995-3754-489B-99F1-8A0412A40400}"/>
    <dgm:cxn modelId="{8FAB6369-F695-44E2-8787-C478BBAE983A}" srcId="{9234AD3E-4B7B-4C8E-85D4-AC65199D1D7E}" destId="{AD2B5489-328C-4EBF-B1D0-1AAB2A1D0DC5}" srcOrd="1" destOrd="0" parTransId="{F1D6D8C7-4A8D-4019-84D8-02ACB41BD60D}" sibTransId="{84360A65-C5CE-41B2-9D1E-D94843908995}"/>
    <dgm:cxn modelId="{E831FB69-27DA-4323-97E0-AFC4609AE695}" type="presOf" srcId="{DE607816-D1EE-4032-97F4-8DBB70985F8A}" destId="{6AA12CB3-2DD1-4AF0-92CA-6420EE7F7166}" srcOrd="0" destOrd="5" presId="urn:microsoft.com/office/officeart/2005/8/layout/hList1"/>
    <dgm:cxn modelId="{37DAB26A-F009-4D79-B976-FC0D077D302E}" type="presOf" srcId="{D8C58796-7867-49AE-A83B-D8398D921132}" destId="{9F6C9E1B-F008-4AC9-97C7-EA1B978B972E}" srcOrd="0" destOrd="7" presId="urn:microsoft.com/office/officeart/2005/8/layout/hList1"/>
    <dgm:cxn modelId="{E2BB006D-C7BC-4581-91DF-0B691C5C783F}" type="presOf" srcId="{F3809639-C738-4C43-ABE9-323DE9B2FA97}" destId="{A035907E-B326-41A2-8598-4240E26C800F}" srcOrd="0" destOrd="6" presId="urn:microsoft.com/office/officeart/2005/8/layout/hList1"/>
    <dgm:cxn modelId="{F21C6C4F-0CCC-40FE-B4A3-BD36A1AE7D2E}" srcId="{4EAD5E43-84EA-464A-8973-7BDE4B9CDD89}" destId="{02F7633B-FB9E-46D5-824D-7E61090F5891}" srcOrd="4" destOrd="0" parTransId="{EF2FF6DC-9B16-4298-B5F7-626A9F7DE0FE}" sibTransId="{9A2B09F9-CC6A-4459-89E1-C6C096880C58}"/>
    <dgm:cxn modelId="{FC568F52-0213-4FD6-9AE9-D0440BB47160}" srcId="{AD58CAE9-320C-497C-BCA0-B08215756BBE}" destId="{B2BA6046-EE73-4C5D-BEF6-DA4425320260}" srcOrd="0" destOrd="0" parTransId="{AF343406-EDC3-46FC-9A8F-C632A7AABB6E}" sibTransId="{AC1F20FA-2E1C-4E24-B6F1-2E86BDC07CAD}"/>
    <dgm:cxn modelId="{3105C152-27CB-409A-8E75-415899F19AD3}" type="presOf" srcId="{AD2B5489-328C-4EBF-B1D0-1AAB2A1D0DC5}" destId="{37D48BF7-043C-4F68-AEEC-713A6EB82383}" srcOrd="0" destOrd="1" presId="urn:microsoft.com/office/officeart/2005/8/layout/hList1"/>
    <dgm:cxn modelId="{315FD077-CACA-4505-A77E-3A4F25C082AA}" srcId="{4C1570FB-AC7E-43F7-85A4-E9C15F8E638B}" destId="{D2A7783E-4635-442F-BCDE-3544AFA76A3D}" srcOrd="4" destOrd="0" parTransId="{5512B6AE-FAEE-460B-BF79-4A14F6BA4B75}" sibTransId="{1338F472-0731-4899-BAD9-D72B56115888}"/>
    <dgm:cxn modelId="{D714D277-BD27-4C62-9DE6-EDF644A64176}" type="presOf" srcId="{EEDC99DE-25FB-456D-9178-07FC50D9D94F}" destId="{9F6C9E1B-F008-4AC9-97C7-EA1B978B972E}" srcOrd="0" destOrd="2" presId="urn:microsoft.com/office/officeart/2005/8/layout/hList1"/>
    <dgm:cxn modelId="{73D5877C-CDD8-449F-A6BE-2462FF51BCEB}" srcId="{E873D27B-6013-4094-B8ED-50694AC2B439}" destId="{9234AD3E-4B7B-4C8E-85D4-AC65199D1D7E}" srcOrd="4" destOrd="0" parTransId="{03EB56D6-3E61-43C5-A6AC-A78C8771F5C1}" sibTransId="{3B5DB3F3-0C75-484C-A82C-E112A5B8B612}"/>
    <dgm:cxn modelId="{1A427C83-EE43-4F58-89FE-DD7F66CBDFBD}" type="presOf" srcId="{035061F6-EA92-4711-8C3D-A350F1B29B3C}" destId="{9F6C9E1B-F008-4AC9-97C7-EA1B978B972E}" srcOrd="0" destOrd="4" presId="urn:microsoft.com/office/officeart/2005/8/layout/hList1"/>
    <dgm:cxn modelId="{A0010485-F7F7-4BF3-8912-99185CD45232}" type="presOf" srcId="{B2CDE1D0-584D-4A22-9D50-26372B293A2C}" destId="{9F6C9E1B-F008-4AC9-97C7-EA1B978B972E}" srcOrd="0" destOrd="3" presId="urn:microsoft.com/office/officeart/2005/8/layout/hList1"/>
    <dgm:cxn modelId="{B118B586-9F33-4507-9772-FEF9FCDCDDD1}" srcId="{4EAD5E43-84EA-464A-8973-7BDE4B9CDD89}" destId="{24F4057A-2EDF-4313-8457-A717F3909E46}" srcOrd="1" destOrd="0" parTransId="{B16BC241-E32B-4C1D-9C25-78FF4579E6C1}" sibTransId="{52D6AA07-81A5-4439-8993-B6F46632BBF1}"/>
    <dgm:cxn modelId="{5D34CA89-F453-4F26-9B51-B2C2722718F3}" type="presOf" srcId="{05D1D3C3-8CA0-4905-885F-788D7733D6DE}" destId="{26E16123-DCF6-45CC-9895-EF4DB38D8906}" srcOrd="0" destOrd="2" presId="urn:microsoft.com/office/officeart/2005/8/layout/hList1"/>
    <dgm:cxn modelId="{F021AC9F-EF7F-496A-BF56-495837C15C34}" srcId="{A29EC826-FE04-4A4F-8645-1D35CB761B87}" destId="{EEDC99DE-25FB-456D-9178-07FC50D9D94F}" srcOrd="2" destOrd="0" parTransId="{35A6C25A-5B9C-4B82-98DD-615BD44EA465}" sibTransId="{0DCF140F-A880-4A53-97D2-91A6D8BA6458}"/>
    <dgm:cxn modelId="{463E66AA-844C-43B5-BC6D-4642A585BBB3}" type="presOf" srcId="{02F7633B-FB9E-46D5-824D-7E61090F5891}" destId="{A035907E-B326-41A2-8598-4240E26C800F}" srcOrd="0" destOrd="4" presId="urn:microsoft.com/office/officeart/2005/8/layout/hList1"/>
    <dgm:cxn modelId="{EDECB6AF-1902-4297-9A48-CE517A3972D3}" type="presOf" srcId="{3B630BB9-EBDD-4557-8EB1-0D713A012BC5}" destId="{9F6C9E1B-F008-4AC9-97C7-EA1B978B972E}" srcOrd="0" destOrd="0" presId="urn:microsoft.com/office/officeart/2005/8/layout/hList1"/>
    <dgm:cxn modelId="{02EA72B2-1B59-4DB6-887D-A251748231E9}" srcId="{E873D27B-6013-4094-B8ED-50694AC2B439}" destId="{4C1570FB-AC7E-43F7-85A4-E9C15F8E638B}" srcOrd="0" destOrd="0" parTransId="{0DCC2F6C-21D2-4E82-8AAF-7BE0F7389D54}" sibTransId="{89A85FA9-2FD1-47EE-8399-8BF0AFD0567E}"/>
    <dgm:cxn modelId="{4EDB53B3-CEA6-4912-AF72-B158879F2399}" type="presOf" srcId="{3C52C7F1-A725-4893-A469-593477F282A2}" destId="{A035907E-B326-41A2-8598-4240E26C800F}" srcOrd="0" destOrd="5" presId="urn:microsoft.com/office/officeart/2005/8/layout/hList1"/>
    <dgm:cxn modelId="{9DF5C3B5-E28C-42CC-A0D9-C8227D5DEF0F}" srcId="{A29EC826-FE04-4A4F-8645-1D35CB761B87}" destId="{035061F6-EA92-4711-8C3D-A350F1B29B3C}" srcOrd="4" destOrd="0" parTransId="{61913EF9-D2B5-4FB6-A4E9-149885C0207C}" sibTransId="{A623D810-6F0F-4072-A7D0-828D4919B800}"/>
    <dgm:cxn modelId="{5D72CBB6-10BD-4BC8-95E0-801CC9A6D196}" srcId="{4EAD5E43-84EA-464A-8973-7BDE4B9CDD89}" destId="{F3809639-C738-4C43-ABE9-323DE9B2FA97}" srcOrd="6" destOrd="0" parTransId="{4ED7DD2D-705B-4602-AECB-E0687BB5C44B}" sibTransId="{8FBDE558-95C9-44A1-B2A0-D7A10BEF72E4}"/>
    <dgm:cxn modelId="{C05493BB-ECC0-4110-ADC1-F22DE54AF5CA}" type="presOf" srcId="{7B625006-F0AB-4ABE-9B2D-E01C1A3FFF5C}" destId="{6AA12CB3-2DD1-4AF0-92CA-6420EE7F7166}" srcOrd="0" destOrd="1" presId="urn:microsoft.com/office/officeart/2005/8/layout/hList1"/>
    <dgm:cxn modelId="{D12818BC-69D9-4DEE-ACBA-0A59BE3DAF24}" type="presOf" srcId="{24F4057A-2EDF-4313-8457-A717F3909E46}" destId="{A035907E-B326-41A2-8598-4240E26C800F}" srcOrd="0" destOrd="1" presId="urn:microsoft.com/office/officeart/2005/8/layout/hList1"/>
    <dgm:cxn modelId="{0B4FE8C2-B3A6-4EBA-860F-DA32CCD35352}" srcId="{A29EC826-FE04-4A4F-8645-1D35CB761B87}" destId="{BDC2F265-814D-44D9-8063-AE0DA1CDA5E9}" srcOrd="1" destOrd="0" parTransId="{192B80D2-E13A-4AB6-A3C6-99BA0ADA0BA8}" sibTransId="{B9318FA7-1B0F-4EC2-B9C6-3C87ACCD3425}"/>
    <dgm:cxn modelId="{548ABFC4-641E-4949-8A6D-7F8F89FEFE8E}" srcId="{AD58CAE9-320C-497C-BCA0-B08215756BBE}" destId="{05D1D3C3-8CA0-4905-885F-788D7733D6DE}" srcOrd="2" destOrd="0" parTransId="{0D961033-8727-43CC-A032-CD074647C2E5}" sibTransId="{E6CF7AB8-10E9-48E0-832B-8C574FDD0896}"/>
    <dgm:cxn modelId="{755D26C8-F161-4529-A9AB-C3914EFEA2AD}" type="presOf" srcId="{8F7A0343-339A-4F18-A8C0-678B997D03DB}" destId="{6AA12CB3-2DD1-4AF0-92CA-6420EE7F7166}" srcOrd="0" destOrd="3" presId="urn:microsoft.com/office/officeart/2005/8/layout/hList1"/>
    <dgm:cxn modelId="{53771CCA-F7D8-46D4-AC69-B6C2D95D991E}" srcId="{4EAD5E43-84EA-464A-8973-7BDE4B9CDD89}" destId="{96A0F86B-8448-4B10-AB9A-F318F0643560}" srcOrd="2" destOrd="0" parTransId="{AE809785-8941-48E6-917C-864547FD17B2}" sibTransId="{C1237349-6125-44B1-BF54-B42A36CAD477}"/>
    <dgm:cxn modelId="{F56A92CA-B8F2-4E55-A18C-2965CCC3F9C9}" type="presOf" srcId="{D2A7783E-4635-442F-BCDE-3544AFA76A3D}" destId="{6AA12CB3-2DD1-4AF0-92CA-6420EE7F7166}" srcOrd="0" destOrd="4" presId="urn:microsoft.com/office/officeart/2005/8/layout/hList1"/>
    <dgm:cxn modelId="{CC0701CD-0787-4FB0-85EA-A988D3DB494B}" type="presOf" srcId="{AD58CAE9-320C-497C-BCA0-B08215756BBE}" destId="{043CA33A-647F-4293-A94D-8A2115EF072C}" srcOrd="0" destOrd="0" presId="urn:microsoft.com/office/officeart/2005/8/layout/hList1"/>
    <dgm:cxn modelId="{D1B213D4-9F4C-4180-8AC9-322BEFF4040A}" type="presOf" srcId="{BC8E0D47-AF07-46D9-A46F-F374C14869A5}" destId="{A035907E-B326-41A2-8598-4240E26C800F}" srcOrd="0" destOrd="3" presId="urn:microsoft.com/office/officeart/2005/8/layout/hList1"/>
    <dgm:cxn modelId="{4ED8AEDA-F8CD-4E54-ACFA-578C3B5BC94E}" srcId="{E873D27B-6013-4094-B8ED-50694AC2B439}" destId="{AD58CAE9-320C-497C-BCA0-B08215756BBE}" srcOrd="3" destOrd="0" parTransId="{BD2A0C80-E08A-4ECC-8164-2CFCBC21D197}" sibTransId="{9A427345-35D2-4620-A830-DA6FAC269200}"/>
    <dgm:cxn modelId="{D889ABDE-8AF7-466C-B0B7-16FD6FA3324E}" srcId="{A29EC826-FE04-4A4F-8645-1D35CB761B87}" destId="{AFBF4C12-00D4-4185-9B80-4CE331AB98DC}" srcOrd="6" destOrd="0" parTransId="{868DB315-B038-42D2-9501-F88B705C5A83}" sibTransId="{7781C56D-1971-47BE-A84B-B7E40FD4EB46}"/>
    <dgm:cxn modelId="{15CA04E2-1A19-490B-A93C-01DCEB1FA6E4}" type="presOf" srcId="{96A0F86B-8448-4B10-AB9A-F318F0643560}" destId="{A035907E-B326-41A2-8598-4240E26C800F}" srcOrd="0" destOrd="2" presId="urn:microsoft.com/office/officeart/2005/8/layout/hList1"/>
    <dgm:cxn modelId="{2CB651EA-9998-489E-8263-538331F6DD4A}" srcId="{A29EC826-FE04-4A4F-8645-1D35CB761B87}" destId="{B2CDE1D0-584D-4A22-9D50-26372B293A2C}" srcOrd="3" destOrd="0" parTransId="{FB24143F-D345-4FE3-94D5-73170029882F}" sibTransId="{AE3BD682-727C-46A0-A62B-3E9091D51BF9}"/>
    <dgm:cxn modelId="{BAFF3EEB-CD15-4ECC-AF69-EEA7D11A15DB}" type="presOf" srcId="{4EAD5E43-84EA-464A-8973-7BDE4B9CDD89}" destId="{17D6E801-36B2-431D-AA65-A806A6CCF597}" srcOrd="0" destOrd="0" presId="urn:microsoft.com/office/officeart/2005/8/layout/hList1"/>
    <dgm:cxn modelId="{9B7B3AF1-9142-45A7-81E8-9AC246FDD161}" type="presOf" srcId="{939B04C6-196A-4AE8-87E1-3E5D9E460F37}" destId="{37D48BF7-043C-4F68-AEEC-713A6EB82383}" srcOrd="0" destOrd="0" presId="urn:microsoft.com/office/officeart/2005/8/layout/hList1"/>
    <dgm:cxn modelId="{40640EFA-FE37-4540-BFB4-F3AA437F0EE8}" srcId="{A29EC826-FE04-4A4F-8645-1D35CB761B87}" destId="{3B630BB9-EBDD-4557-8EB1-0D713A012BC5}" srcOrd="0" destOrd="0" parTransId="{48040D06-937C-495A-8023-981B0191F8DF}" sibTransId="{169DB34D-F31D-4818-A6AD-CC28CB4B34FF}"/>
    <dgm:cxn modelId="{EDA5EEFB-4F17-41ED-B2F2-ED330942D461}" srcId="{4C1570FB-AC7E-43F7-85A4-E9C15F8E638B}" destId="{DE607816-D1EE-4032-97F4-8DBB70985F8A}" srcOrd="5" destOrd="0" parTransId="{9974D919-F1B3-4B41-A786-697A73B05D20}" sibTransId="{8CF4A9C6-C251-4718-9CFA-48826DA471F5}"/>
    <dgm:cxn modelId="{E9BACCD0-283C-41EE-B2A2-3D15E2B50EF2}" type="presParOf" srcId="{2B42A38E-88D8-49F3-ADAD-21CF96C46B44}" destId="{126D76FC-21A7-41CE-97C2-3484FFF972EA}" srcOrd="0" destOrd="0" presId="urn:microsoft.com/office/officeart/2005/8/layout/hList1"/>
    <dgm:cxn modelId="{82A0E1D6-A80C-499D-B804-4AA920660028}" type="presParOf" srcId="{126D76FC-21A7-41CE-97C2-3484FFF972EA}" destId="{37415EFD-97B0-4282-A4FF-2A41D826BC12}" srcOrd="0" destOrd="0" presId="urn:microsoft.com/office/officeart/2005/8/layout/hList1"/>
    <dgm:cxn modelId="{7E52F7EA-5666-450F-8847-59601C224267}" type="presParOf" srcId="{126D76FC-21A7-41CE-97C2-3484FFF972EA}" destId="{6AA12CB3-2DD1-4AF0-92CA-6420EE7F7166}" srcOrd="1" destOrd="0" presId="urn:microsoft.com/office/officeart/2005/8/layout/hList1"/>
    <dgm:cxn modelId="{4DAC49BD-6E14-4123-A0BB-EF268BAEBCB4}" type="presParOf" srcId="{2B42A38E-88D8-49F3-ADAD-21CF96C46B44}" destId="{4FE7B39C-F2EA-4559-88C2-4F0C05F58DF6}" srcOrd="1" destOrd="0" presId="urn:microsoft.com/office/officeart/2005/8/layout/hList1"/>
    <dgm:cxn modelId="{76B1D071-9512-41F2-9CBF-E94210C2C2D1}" type="presParOf" srcId="{2B42A38E-88D8-49F3-ADAD-21CF96C46B44}" destId="{232A1746-7F82-4974-ACDB-A165F2DFCFF7}" srcOrd="2" destOrd="0" presId="urn:microsoft.com/office/officeart/2005/8/layout/hList1"/>
    <dgm:cxn modelId="{E0CA4522-6186-4BB9-89BB-2BE15DBB0103}" type="presParOf" srcId="{232A1746-7F82-4974-ACDB-A165F2DFCFF7}" destId="{17D6E801-36B2-431D-AA65-A806A6CCF597}" srcOrd="0" destOrd="0" presId="urn:microsoft.com/office/officeart/2005/8/layout/hList1"/>
    <dgm:cxn modelId="{6EC7D1AE-057E-48EA-BA4B-3247806DC0A8}" type="presParOf" srcId="{232A1746-7F82-4974-ACDB-A165F2DFCFF7}" destId="{A035907E-B326-41A2-8598-4240E26C800F}" srcOrd="1" destOrd="0" presId="urn:microsoft.com/office/officeart/2005/8/layout/hList1"/>
    <dgm:cxn modelId="{4C56B850-86B7-4B2B-967C-2513B288870D}" type="presParOf" srcId="{2B42A38E-88D8-49F3-ADAD-21CF96C46B44}" destId="{97C4616F-219F-45F7-AF34-1228F70DB38D}" srcOrd="3" destOrd="0" presId="urn:microsoft.com/office/officeart/2005/8/layout/hList1"/>
    <dgm:cxn modelId="{79D1309B-2C1A-43C6-AE72-E0A521B03C3D}" type="presParOf" srcId="{2B42A38E-88D8-49F3-ADAD-21CF96C46B44}" destId="{8E22A5FC-E700-47BB-9BD1-2EFBFDB91192}" srcOrd="4" destOrd="0" presId="urn:microsoft.com/office/officeart/2005/8/layout/hList1"/>
    <dgm:cxn modelId="{8083D02D-71E6-4A82-8748-26B86271CF22}" type="presParOf" srcId="{8E22A5FC-E700-47BB-9BD1-2EFBFDB91192}" destId="{08BEB30A-F589-401C-9D34-1AE61484C522}" srcOrd="0" destOrd="0" presId="urn:microsoft.com/office/officeart/2005/8/layout/hList1"/>
    <dgm:cxn modelId="{B08C89B2-1D9A-4A12-A9B8-7751ACDD2377}" type="presParOf" srcId="{8E22A5FC-E700-47BB-9BD1-2EFBFDB91192}" destId="{9F6C9E1B-F008-4AC9-97C7-EA1B978B972E}" srcOrd="1" destOrd="0" presId="urn:microsoft.com/office/officeart/2005/8/layout/hList1"/>
    <dgm:cxn modelId="{7AA45F77-BB3C-4061-BC16-7ECEAF4340AC}" type="presParOf" srcId="{2B42A38E-88D8-49F3-ADAD-21CF96C46B44}" destId="{EAF0D960-AE3A-4497-A473-9D296C3C4FCF}" srcOrd="5" destOrd="0" presId="urn:microsoft.com/office/officeart/2005/8/layout/hList1"/>
    <dgm:cxn modelId="{A424CDC0-9017-468E-A6B6-57DD40E73074}" type="presParOf" srcId="{2B42A38E-88D8-49F3-ADAD-21CF96C46B44}" destId="{CEF81FA7-8DE4-45D1-9802-74638EFE4A03}" srcOrd="6" destOrd="0" presId="urn:microsoft.com/office/officeart/2005/8/layout/hList1"/>
    <dgm:cxn modelId="{EBBDF3F3-B94D-4F55-AAA7-B02D886F3D03}" type="presParOf" srcId="{CEF81FA7-8DE4-45D1-9802-74638EFE4A03}" destId="{043CA33A-647F-4293-A94D-8A2115EF072C}" srcOrd="0" destOrd="0" presId="urn:microsoft.com/office/officeart/2005/8/layout/hList1"/>
    <dgm:cxn modelId="{1488582B-BE76-490F-8F47-21676542711A}" type="presParOf" srcId="{CEF81FA7-8DE4-45D1-9802-74638EFE4A03}" destId="{26E16123-DCF6-45CC-9895-EF4DB38D8906}" srcOrd="1" destOrd="0" presId="urn:microsoft.com/office/officeart/2005/8/layout/hList1"/>
    <dgm:cxn modelId="{397FCEA4-E521-44AD-919F-749423A263B2}" type="presParOf" srcId="{2B42A38E-88D8-49F3-ADAD-21CF96C46B44}" destId="{BCE8F590-B1A1-452B-BBDE-D0381419CDEC}" srcOrd="7" destOrd="0" presId="urn:microsoft.com/office/officeart/2005/8/layout/hList1"/>
    <dgm:cxn modelId="{DD294471-719E-4C2C-981A-26CFBA03CAC8}" type="presParOf" srcId="{2B42A38E-88D8-49F3-ADAD-21CF96C46B44}" destId="{7946F6F2-31E5-4731-A8DA-9241E2940C1B}" srcOrd="8" destOrd="0" presId="urn:microsoft.com/office/officeart/2005/8/layout/hList1"/>
    <dgm:cxn modelId="{02D10F94-65CF-4C22-B80B-6D70412148AB}" type="presParOf" srcId="{7946F6F2-31E5-4731-A8DA-9241E2940C1B}" destId="{9985FDC4-E06A-4368-B972-6174202A79C8}" srcOrd="0" destOrd="0" presId="urn:microsoft.com/office/officeart/2005/8/layout/hList1"/>
    <dgm:cxn modelId="{17C97F25-DBD1-4DEA-AB75-10B64FDE0CAB}" type="presParOf" srcId="{7946F6F2-31E5-4731-A8DA-9241E2940C1B}" destId="{37D48BF7-043C-4F68-AEEC-713A6EB823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07CA2F-B496-4EA8-817F-5D350AF6CAA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75CC162-7FED-4E79-9D69-85521CCE8263}">
      <dgm:prSet phldrT="[Texte]" custT="1"/>
      <dgm:spPr/>
      <dgm:t>
        <a:bodyPr/>
        <a:lstStyle/>
        <a:p>
          <a:pPr algn="ctr" rtl="1"/>
          <a:r>
            <a:rPr lang="ar-DZ" sz="1400" dirty="0"/>
            <a:t>انطلاق أشغال </a:t>
          </a:r>
          <a:r>
            <a:rPr lang="ar-TN" sz="1400" dirty="0"/>
            <a:t>مرحلة تقييم مخاطر الفساد</a:t>
          </a:r>
          <a:endParaRPr lang="fr-FR" sz="1400" dirty="0"/>
        </a:p>
      </dgm:t>
    </dgm:pt>
    <dgm:pt modelId="{DD803F4F-9677-4CBE-9108-793F652B4265}" type="parTrans" cxnId="{EDCE5D83-B77C-44E9-940A-080BF595A634}">
      <dgm:prSet/>
      <dgm:spPr/>
      <dgm:t>
        <a:bodyPr/>
        <a:lstStyle/>
        <a:p>
          <a:pPr algn="ctr"/>
          <a:endParaRPr lang="fr-FR"/>
        </a:p>
      </dgm:t>
    </dgm:pt>
    <dgm:pt modelId="{66C268CD-D582-4A3E-9DC3-7D3BB57C2FA9}" type="sibTrans" cxnId="{EDCE5D83-B77C-44E9-940A-080BF595A634}">
      <dgm:prSet/>
      <dgm:spPr/>
      <dgm:t>
        <a:bodyPr/>
        <a:lstStyle/>
        <a:p>
          <a:pPr algn="ctr"/>
          <a:endParaRPr lang="fr-FR"/>
        </a:p>
      </dgm:t>
    </dgm:pt>
    <dgm:pt modelId="{8DD66C3D-2833-4666-868A-61F4C76FB1AC}">
      <dgm:prSet phldrT="[Texte]" custT="1"/>
      <dgm:spPr/>
      <dgm:t>
        <a:bodyPr/>
        <a:lstStyle/>
        <a:p>
          <a:pPr algn="ctr" rtl="1"/>
          <a:r>
            <a:rPr lang="ar-TN" sz="1400" dirty="0"/>
            <a:t>تقييم نصف مرحلي لأشغال </a:t>
          </a:r>
          <a:r>
            <a:rPr lang="ar-DZ" sz="1400" dirty="0"/>
            <a:t>الفريقين </a:t>
          </a:r>
          <a:endParaRPr lang="fr-FR" sz="1400" dirty="0"/>
        </a:p>
      </dgm:t>
    </dgm:pt>
    <dgm:pt modelId="{EBBD3F0D-2BA3-45C5-A5B9-05F8B573B7EE}" type="parTrans" cxnId="{0720D7DA-646D-4FEC-8EDA-A6CC3C75B3CD}">
      <dgm:prSet/>
      <dgm:spPr/>
      <dgm:t>
        <a:bodyPr/>
        <a:lstStyle/>
        <a:p>
          <a:pPr algn="ctr"/>
          <a:endParaRPr lang="fr-FR"/>
        </a:p>
      </dgm:t>
    </dgm:pt>
    <dgm:pt modelId="{CD4B8759-791C-49C6-9D6C-D998BED538DD}" type="sibTrans" cxnId="{0720D7DA-646D-4FEC-8EDA-A6CC3C75B3CD}">
      <dgm:prSet/>
      <dgm:spPr/>
      <dgm:t>
        <a:bodyPr/>
        <a:lstStyle/>
        <a:p>
          <a:pPr algn="ctr"/>
          <a:endParaRPr lang="fr-FR"/>
        </a:p>
      </dgm:t>
    </dgm:pt>
    <dgm:pt modelId="{FE4EA134-CD07-4DB7-A62D-5E252837C1E6}">
      <dgm:prSet custT="1"/>
      <dgm:spPr/>
      <dgm:t>
        <a:bodyPr/>
        <a:lstStyle/>
        <a:p>
          <a:pPr algn="ctr"/>
          <a:r>
            <a:rPr lang="ar-TN" sz="1400" dirty="0"/>
            <a:t>المصادقة على مخرجات مرحلة تقييم مخاطر الفساد</a:t>
          </a:r>
          <a:endParaRPr lang="fr-FR" sz="1400" dirty="0"/>
        </a:p>
      </dgm:t>
    </dgm:pt>
    <dgm:pt modelId="{6072DB88-F58D-4767-87CD-D3FFF2131526}" type="parTrans" cxnId="{8638CCA0-DA45-48AC-9220-B91413024296}">
      <dgm:prSet/>
      <dgm:spPr/>
      <dgm:t>
        <a:bodyPr/>
        <a:lstStyle/>
        <a:p>
          <a:endParaRPr lang="fr-FR"/>
        </a:p>
      </dgm:t>
    </dgm:pt>
    <dgm:pt modelId="{F99D96C4-0ACD-4A98-9385-C99A0F40C709}" type="sibTrans" cxnId="{8638CCA0-DA45-48AC-9220-B91413024296}">
      <dgm:prSet/>
      <dgm:spPr/>
      <dgm:t>
        <a:bodyPr/>
        <a:lstStyle/>
        <a:p>
          <a:endParaRPr lang="fr-FR"/>
        </a:p>
      </dgm:t>
    </dgm:pt>
    <dgm:pt modelId="{E9C19F3A-C0D7-4FED-A36C-A426FCEA8E47}">
      <dgm:prSet/>
      <dgm:spPr/>
      <dgm:t>
        <a:bodyPr/>
        <a:lstStyle/>
        <a:p>
          <a:endParaRPr lang="fr-FR"/>
        </a:p>
      </dgm:t>
    </dgm:pt>
    <dgm:pt modelId="{6A64CAAE-339C-40A2-B29F-B3C422CAAC73}" type="parTrans" cxnId="{75EE9DB6-2A09-45D3-A6E1-D229626096ED}">
      <dgm:prSet/>
      <dgm:spPr/>
      <dgm:t>
        <a:bodyPr/>
        <a:lstStyle/>
        <a:p>
          <a:endParaRPr lang="fr-FR"/>
        </a:p>
      </dgm:t>
    </dgm:pt>
    <dgm:pt modelId="{AA6BC36F-6D4B-4A01-B9F6-755609529014}" type="sibTrans" cxnId="{75EE9DB6-2A09-45D3-A6E1-D229626096ED}">
      <dgm:prSet/>
      <dgm:spPr/>
      <dgm:t>
        <a:bodyPr/>
        <a:lstStyle/>
        <a:p>
          <a:endParaRPr lang="fr-FR"/>
        </a:p>
      </dgm:t>
    </dgm:pt>
    <dgm:pt modelId="{DC63ACC0-1FB2-4CA6-81AA-B6174507F934}">
      <dgm:prSet/>
      <dgm:spPr/>
      <dgm:t>
        <a:bodyPr/>
        <a:lstStyle/>
        <a:p>
          <a:endParaRPr lang="fr-FR"/>
        </a:p>
      </dgm:t>
    </dgm:pt>
    <dgm:pt modelId="{6B0CF81D-87A7-4D67-B092-FAC9F871B63D}" type="parTrans" cxnId="{14B9041F-4CF6-466B-9975-ADF6A799B833}">
      <dgm:prSet/>
      <dgm:spPr/>
      <dgm:t>
        <a:bodyPr/>
        <a:lstStyle/>
        <a:p>
          <a:endParaRPr lang="fr-FR"/>
        </a:p>
      </dgm:t>
    </dgm:pt>
    <dgm:pt modelId="{4CC96184-1852-4434-9448-02F3123029B9}" type="sibTrans" cxnId="{14B9041F-4CF6-466B-9975-ADF6A799B833}">
      <dgm:prSet/>
      <dgm:spPr/>
      <dgm:t>
        <a:bodyPr/>
        <a:lstStyle/>
        <a:p>
          <a:endParaRPr lang="fr-FR"/>
        </a:p>
      </dgm:t>
    </dgm:pt>
    <dgm:pt modelId="{C20A059C-2D40-4F6F-9160-54F2E829A76A}">
      <dgm:prSet custScaleX="78961" custScaleY="67942" custLinFactNeighborX="-1509" custLinFactNeighborY="-539"/>
      <dgm:spPr/>
      <dgm:t>
        <a:bodyPr/>
        <a:lstStyle/>
        <a:p>
          <a:endParaRPr lang="fr-FR"/>
        </a:p>
      </dgm:t>
    </dgm:pt>
    <dgm:pt modelId="{120DB9B0-1A65-458A-AE48-40089F8AFFFA}" type="parTrans" cxnId="{FCEC3771-4585-4D23-9648-1D615364F2C8}">
      <dgm:prSet/>
      <dgm:spPr/>
      <dgm:t>
        <a:bodyPr/>
        <a:lstStyle/>
        <a:p>
          <a:endParaRPr lang="fr-FR"/>
        </a:p>
      </dgm:t>
    </dgm:pt>
    <dgm:pt modelId="{8CEC4FC0-C193-4A64-8239-BE4E2C03A046}" type="sibTrans" cxnId="{FCEC3771-4585-4D23-9648-1D615364F2C8}">
      <dgm:prSet/>
      <dgm:spPr/>
      <dgm:t>
        <a:bodyPr/>
        <a:lstStyle/>
        <a:p>
          <a:endParaRPr lang="fr-FR"/>
        </a:p>
      </dgm:t>
    </dgm:pt>
    <dgm:pt modelId="{11CE96C1-0373-4202-8091-6DD4C3DC8191}">
      <dgm:prSet custT="1"/>
      <dgm:spPr/>
      <dgm:t>
        <a:bodyPr/>
        <a:lstStyle/>
        <a:p>
          <a:pPr algn="ctr" rtl="1"/>
          <a:r>
            <a:rPr lang="ar-TN" sz="1400" dirty="0"/>
            <a:t>الشروع في صياغة التقرير</a:t>
          </a:r>
          <a:endParaRPr lang="fr-FR" sz="1400" dirty="0"/>
        </a:p>
      </dgm:t>
    </dgm:pt>
    <dgm:pt modelId="{B5F95101-4E6E-4CE3-AC80-EE9680E16574}" type="sibTrans" cxnId="{5403C9E8-71C6-4AB5-87BA-EDA062EF3F92}">
      <dgm:prSet/>
      <dgm:spPr/>
      <dgm:t>
        <a:bodyPr/>
        <a:lstStyle/>
        <a:p>
          <a:endParaRPr lang="fr-FR"/>
        </a:p>
      </dgm:t>
    </dgm:pt>
    <dgm:pt modelId="{5C321D83-C91B-4E52-8DE5-948751F0B6E9}" type="parTrans" cxnId="{5403C9E8-71C6-4AB5-87BA-EDA062EF3F92}">
      <dgm:prSet/>
      <dgm:spPr/>
      <dgm:t>
        <a:bodyPr/>
        <a:lstStyle/>
        <a:p>
          <a:endParaRPr lang="fr-FR"/>
        </a:p>
      </dgm:t>
    </dgm:pt>
    <dgm:pt modelId="{849C10F8-7134-4781-92A3-05CDEDE8FCFC}">
      <dgm:prSet/>
      <dgm:spPr/>
      <dgm:t>
        <a:bodyPr/>
        <a:lstStyle/>
        <a:p>
          <a:endParaRPr lang="fr-FR"/>
        </a:p>
      </dgm:t>
    </dgm:pt>
    <dgm:pt modelId="{BB94A303-8C2C-4AA5-9B80-05EC09D5E951}" type="parTrans" cxnId="{9A81230B-02F8-4D3B-AF58-8C5534484490}">
      <dgm:prSet/>
      <dgm:spPr/>
      <dgm:t>
        <a:bodyPr/>
        <a:lstStyle/>
        <a:p>
          <a:endParaRPr lang="fr-FR"/>
        </a:p>
      </dgm:t>
    </dgm:pt>
    <dgm:pt modelId="{A6AB1621-E8BE-4D4B-9343-9C5073BD6BA2}" type="sibTrans" cxnId="{9A81230B-02F8-4D3B-AF58-8C5534484490}">
      <dgm:prSet/>
      <dgm:spPr/>
      <dgm:t>
        <a:bodyPr/>
        <a:lstStyle/>
        <a:p>
          <a:endParaRPr lang="fr-FR"/>
        </a:p>
      </dgm:t>
    </dgm:pt>
    <dgm:pt modelId="{389C884E-E2E7-4C0B-BC9D-706F44D6A7BC}">
      <dgm:prSet/>
      <dgm:spPr/>
      <dgm:t>
        <a:bodyPr/>
        <a:lstStyle/>
        <a:p>
          <a:endParaRPr lang="fr-FR"/>
        </a:p>
      </dgm:t>
    </dgm:pt>
    <dgm:pt modelId="{DEA6CACC-C8AA-48B2-A797-CF8ACA1CA682}" type="parTrans" cxnId="{43B484F9-2A81-4A2A-967D-DF9F5F4DB991}">
      <dgm:prSet/>
      <dgm:spPr/>
      <dgm:t>
        <a:bodyPr/>
        <a:lstStyle/>
        <a:p>
          <a:endParaRPr lang="fr-FR"/>
        </a:p>
      </dgm:t>
    </dgm:pt>
    <dgm:pt modelId="{53F38472-B9D2-4C42-800D-EEB1B5A4013C}" type="sibTrans" cxnId="{43B484F9-2A81-4A2A-967D-DF9F5F4DB991}">
      <dgm:prSet/>
      <dgm:spPr/>
      <dgm:t>
        <a:bodyPr/>
        <a:lstStyle/>
        <a:p>
          <a:endParaRPr lang="fr-FR"/>
        </a:p>
      </dgm:t>
    </dgm:pt>
    <dgm:pt modelId="{3F729546-A9C2-4998-A091-3E1C3D88C497}">
      <dgm:prSet custT="1"/>
      <dgm:spPr/>
      <dgm:t>
        <a:bodyPr/>
        <a:lstStyle/>
        <a:p>
          <a:pPr algn="ctr" rtl="1"/>
          <a:r>
            <a:rPr lang="ar-TN" sz="1400" dirty="0"/>
            <a:t>إعداد الخطة التنفيذية و اقتراح الإجراءات التصحيحية</a:t>
          </a:r>
          <a:endParaRPr lang="fr-FR" sz="1400" dirty="0"/>
        </a:p>
      </dgm:t>
    </dgm:pt>
    <dgm:pt modelId="{7E7D2DF2-BDA0-4A18-B9FB-FB947C4B828E}" type="sibTrans" cxnId="{A4EA0039-AD5E-4DD4-8510-5680C6AB0B20}">
      <dgm:prSet/>
      <dgm:spPr/>
      <dgm:t>
        <a:bodyPr/>
        <a:lstStyle/>
        <a:p>
          <a:endParaRPr lang="fr-FR"/>
        </a:p>
      </dgm:t>
    </dgm:pt>
    <dgm:pt modelId="{F17DC271-25F5-401F-9523-DCC6DCBE260B}" type="parTrans" cxnId="{A4EA0039-AD5E-4DD4-8510-5680C6AB0B20}">
      <dgm:prSet/>
      <dgm:spPr/>
      <dgm:t>
        <a:bodyPr/>
        <a:lstStyle/>
        <a:p>
          <a:endParaRPr lang="fr-FR"/>
        </a:p>
      </dgm:t>
    </dgm:pt>
    <dgm:pt modelId="{883BA558-9EC1-4ABA-8EF2-3E1E99D534E3}">
      <dgm:prSet/>
      <dgm:spPr/>
      <dgm:t>
        <a:bodyPr/>
        <a:lstStyle/>
        <a:p>
          <a:endParaRPr lang="fr-FR"/>
        </a:p>
      </dgm:t>
    </dgm:pt>
    <dgm:pt modelId="{9BD192C3-B278-427A-8A7E-E925ACF3D94E}" type="parTrans" cxnId="{EF68327E-FC3E-46FD-9CA5-FE16E528CB7B}">
      <dgm:prSet/>
      <dgm:spPr/>
      <dgm:t>
        <a:bodyPr/>
        <a:lstStyle/>
        <a:p>
          <a:endParaRPr lang="fr-FR"/>
        </a:p>
      </dgm:t>
    </dgm:pt>
    <dgm:pt modelId="{1BD372BF-BD18-4B2C-8404-633FAC82310F}" type="sibTrans" cxnId="{EF68327E-FC3E-46FD-9CA5-FE16E528CB7B}">
      <dgm:prSet/>
      <dgm:spPr/>
      <dgm:t>
        <a:bodyPr/>
        <a:lstStyle/>
        <a:p>
          <a:endParaRPr lang="fr-FR"/>
        </a:p>
      </dgm:t>
    </dgm:pt>
    <dgm:pt modelId="{D955B5BB-1D9E-42DE-A5E1-C6AF802F82C5}">
      <dgm:prSet/>
      <dgm:spPr/>
      <dgm:t>
        <a:bodyPr/>
        <a:lstStyle/>
        <a:p>
          <a:endParaRPr lang="fr-FR"/>
        </a:p>
      </dgm:t>
    </dgm:pt>
    <dgm:pt modelId="{E9A02641-DD7B-4F12-9B68-DF7CE5ACBF8C}" type="parTrans" cxnId="{FD6EAC24-7EB0-4467-B035-19B39FAE4956}">
      <dgm:prSet/>
      <dgm:spPr/>
      <dgm:t>
        <a:bodyPr/>
        <a:lstStyle/>
        <a:p>
          <a:endParaRPr lang="fr-FR"/>
        </a:p>
      </dgm:t>
    </dgm:pt>
    <dgm:pt modelId="{7DECA260-6E06-41D4-8C53-2D0D66E399FF}" type="sibTrans" cxnId="{FD6EAC24-7EB0-4467-B035-19B39FAE4956}">
      <dgm:prSet/>
      <dgm:spPr/>
      <dgm:t>
        <a:bodyPr/>
        <a:lstStyle/>
        <a:p>
          <a:endParaRPr lang="fr-FR"/>
        </a:p>
      </dgm:t>
    </dgm:pt>
    <dgm:pt modelId="{DA0486FF-F337-49B3-BA86-D44FE03FA327}">
      <dgm:prSet/>
      <dgm:spPr/>
      <dgm:t>
        <a:bodyPr/>
        <a:lstStyle/>
        <a:p>
          <a:endParaRPr lang="fr-FR"/>
        </a:p>
      </dgm:t>
    </dgm:pt>
    <dgm:pt modelId="{27B0768C-B84F-4600-9F62-AE5A1E5428E2}" type="parTrans" cxnId="{39DB771E-7BD2-49D5-B03A-D45D6F079E8F}">
      <dgm:prSet/>
      <dgm:spPr/>
      <dgm:t>
        <a:bodyPr/>
        <a:lstStyle/>
        <a:p>
          <a:endParaRPr lang="fr-FR"/>
        </a:p>
      </dgm:t>
    </dgm:pt>
    <dgm:pt modelId="{97EF33C9-E0E7-45D6-9CCC-A294C123ED14}" type="sibTrans" cxnId="{39DB771E-7BD2-49D5-B03A-D45D6F079E8F}">
      <dgm:prSet/>
      <dgm:spPr/>
      <dgm:t>
        <a:bodyPr/>
        <a:lstStyle/>
        <a:p>
          <a:endParaRPr lang="fr-FR"/>
        </a:p>
      </dgm:t>
    </dgm:pt>
    <dgm:pt modelId="{66858051-19D5-4C3E-8866-396BC8AE1CB4}">
      <dgm:prSet/>
      <dgm:spPr/>
      <dgm:t>
        <a:bodyPr/>
        <a:lstStyle/>
        <a:p>
          <a:endParaRPr lang="fr-FR"/>
        </a:p>
      </dgm:t>
    </dgm:pt>
    <dgm:pt modelId="{6F962955-4906-4A7A-830D-2DC124487809}" type="parTrans" cxnId="{4471C399-1511-49DF-A4FA-96F30ECD11B4}">
      <dgm:prSet/>
      <dgm:spPr/>
      <dgm:t>
        <a:bodyPr/>
        <a:lstStyle/>
        <a:p>
          <a:endParaRPr lang="fr-FR"/>
        </a:p>
      </dgm:t>
    </dgm:pt>
    <dgm:pt modelId="{37271E8B-64E5-4ED8-823F-5FF1247D6DC7}" type="sibTrans" cxnId="{4471C399-1511-49DF-A4FA-96F30ECD11B4}">
      <dgm:prSet/>
      <dgm:spPr/>
      <dgm:t>
        <a:bodyPr/>
        <a:lstStyle/>
        <a:p>
          <a:endParaRPr lang="fr-FR"/>
        </a:p>
      </dgm:t>
    </dgm:pt>
    <dgm:pt modelId="{1CB21B3E-3A74-4AA8-BA13-3FCC4144C34E}">
      <dgm:prSet/>
      <dgm:spPr/>
      <dgm:t>
        <a:bodyPr/>
        <a:lstStyle/>
        <a:p>
          <a:endParaRPr lang="fr-FR"/>
        </a:p>
      </dgm:t>
    </dgm:pt>
    <dgm:pt modelId="{0EDF3E45-5A66-47CF-823D-77B7DCB52311}" type="parTrans" cxnId="{2831CC1E-4573-4549-B70F-A76EA2D37BC8}">
      <dgm:prSet/>
      <dgm:spPr/>
      <dgm:t>
        <a:bodyPr/>
        <a:lstStyle/>
        <a:p>
          <a:endParaRPr lang="fr-FR"/>
        </a:p>
      </dgm:t>
    </dgm:pt>
    <dgm:pt modelId="{1FFF3285-53ED-489C-994D-1DC7BAF7DEBB}" type="sibTrans" cxnId="{2831CC1E-4573-4549-B70F-A76EA2D37BC8}">
      <dgm:prSet/>
      <dgm:spPr/>
      <dgm:t>
        <a:bodyPr/>
        <a:lstStyle/>
        <a:p>
          <a:endParaRPr lang="fr-FR"/>
        </a:p>
      </dgm:t>
    </dgm:pt>
    <dgm:pt modelId="{2C58310C-511A-428F-A7CB-A37C02046034}">
      <dgm:prSet/>
      <dgm:spPr/>
      <dgm:t>
        <a:bodyPr/>
        <a:lstStyle/>
        <a:p>
          <a:endParaRPr lang="fr-FR"/>
        </a:p>
      </dgm:t>
    </dgm:pt>
    <dgm:pt modelId="{91B85746-6DE6-4341-BAA6-1A7E39FD2306}" type="parTrans" cxnId="{836F872C-8A61-4A50-9CF8-895AC45DC9E1}">
      <dgm:prSet/>
      <dgm:spPr/>
      <dgm:t>
        <a:bodyPr/>
        <a:lstStyle/>
        <a:p>
          <a:endParaRPr lang="fr-FR"/>
        </a:p>
      </dgm:t>
    </dgm:pt>
    <dgm:pt modelId="{401091B0-FA0D-4E62-8607-98A84DFB87A3}" type="sibTrans" cxnId="{836F872C-8A61-4A50-9CF8-895AC45DC9E1}">
      <dgm:prSet/>
      <dgm:spPr/>
      <dgm:t>
        <a:bodyPr/>
        <a:lstStyle/>
        <a:p>
          <a:endParaRPr lang="fr-FR"/>
        </a:p>
      </dgm:t>
    </dgm:pt>
    <dgm:pt modelId="{AAD93F01-D8E9-4A7E-888C-194612AB649A}" type="pres">
      <dgm:prSet presAssocID="{4407CA2F-B496-4EA8-817F-5D350AF6CAA4}" presName="arrowDiagram" presStyleCnt="0">
        <dgm:presLayoutVars>
          <dgm:chMax val="5"/>
          <dgm:dir/>
          <dgm:resizeHandles val="exact"/>
        </dgm:presLayoutVars>
      </dgm:prSet>
      <dgm:spPr/>
    </dgm:pt>
    <dgm:pt modelId="{609D6450-633D-4BB3-BCC3-2AC83937F9F0}" type="pres">
      <dgm:prSet presAssocID="{4407CA2F-B496-4EA8-817F-5D350AF6CAA4}" presName="arrow" presStyleLbl="bgShp" presStyleIdx="0" presStyleCnt="1" custLinFactNeighborX="-642" custLinFactNeighborY="434"/>
      <dgm:spPr>
        <a:solidFill>
          <a:schemeClr val="tx2">
            <a:lumMod val="20000"/>
            <a:lumOff val="80000"/>
          </a:schemeClr>
        </a:solidFill>
      </dgm:spPr>
    </dgm:pt>
    <dgm:pt modelId="{23523868-1227-41DD-BAC3-544D1A5000B4}" type="pres">
      <dgm:prSet presAssocID="{4407CA2F-B496-4EA8-817F-5D350AF6CAA4}" presName="arrowDiagram5" presStyleCnt="0"/>
      <dgm:spPr/>
    </dgm:pt>
    <dgm:pt modelId="{B74F527B-CBE0-4EDA-AB3D-7C935EC9A85D}" type="pres">
      <dgm:prSet presAssocID="{575CC162-7FED-4E79-9D69-85521CCE8263}" presName="bullet5a" presStyleLbl="node1" presStyleIdx="0" presStyleCnt="5"/>
      <dgm:spPr/>
    </dgm:pt>
    <dgm:pt modelId="{B81FC553-EDFF-4A1C-9B28-59035459391F}" type="pres">
      <dgm:prSet presAssocID="{575CC162-7FED-4E79-9D69-85521CCE8263}" presName="textBox5a" presStyleLbl="revTx" presStyleIdx="0" presStyleCnt="5" custScaleX="117906" custScaleY="68674" custLinFactNeighborX="-15096" custLinFactNeighborY="22872">
        <dgm:presLayoutVars>
          <dgm:bulletEnabled val="1"/>
        </dgm:presLayoutVars>
      </dgm:prSet>
      <dgm:spPr/>
    </dgm:pt>
    <dgm:pt modelId="{35CE0051-FDCF-40FC-85E2-8485E25442E2}" type="pres">
      <dgm:prSet presAssocID="{8DD66C3D-2833-4666-868A-61F4C76FB1AC}" presName="bullet5b" presStyleLbl="node1" presStyleIdx="1" presStyleCnt="5"/>
      <dgm:spPr/>
    </dgm:pt>
    <dgm:pt modelId="{350754A9-EBB9-45C9-9AD8-B3A11C101B91}" type="pres">
      <dgm:prSet presAssocID="{8DD66C3D-2833-4666-868A-61F4C76FB1AC}" presName="textBox5b" presStyleLbl="revTx" presStyleIdx="1" presStyleCnt="5" custScaleX="86420" custScaleY="81931" custLinFactNeighborX="-9118" custLinFactNeighborY="6873">
        <dgm:presLayoutVars>
          <dgm:bulletEnabled val="1"/>
        </dgm:presLayoutVars>
      </dgm:prSet>
      <dgm:spPr/>
    </dgm:pt>
    <dgm:pt modelId="{3C133B44-7CA7-4F09-9EAF-88A9B627CC54}" type="pres">
      <dgm:prSet presAssocID="{FE4EA134-CD07-4DB7-A62D-5E252837C1E6}" presName="bullet5c" presStyleLbl="node1" presStyleIdx="2" presStyleCnt="5"/>
      <dgm:spPr/>
    </dgm:pt>
    <dgm:pt modelId="{55B05FF0-E7E5-4659-8C5F-18B827843C79}" type="pres">
      <dgm:prSet presAssocID="{FE4EA134-CD07-4DB7-A62D-5E252837C1E6}" presName="textBox5c" presStyleLbl="revTx" presStyleIdx="2" presStyleCnt="5" custScaleX="78961" custScaleY="67942" custLinFactNeighborX="-11736" custLinFactNeighborY="-386">
        <dgm:presLayoutVars>
          <dgm:bulletEnabled val="1"/>
        </dgm:presLayoutVars>
      </dgm:prSet>
      <dgm:spPr/>
    </dgm:pt>
    <dgm:pt modelId="{AD1F99BA-4B68-4A49-B02F-71119333F14F}" type="pres">
      <dgm:prSet presAssocID="{11CE96C1-0373-4202-8091-6DD4C3DC8191}" presName="bullet5d" presStyleLbl="node1" presStyleIdx="3" presStyleCnt="5"/>
      <dgm:spPr/>
    </dgm:pt>
    <dgm:pt modelId="{DCE1362E-2E2B-4202-A441-2652EC09B5AA}" type="pres">
      <dgm:prSet presAssocID="{11CE96C1-0373-4202-8091-6DD4C3DC8191}" presName="textBox5d" presStyleLbl="revTx" presStyleIdx="3" presStyleCnt="5" custScaleX="89428" custScaleY="73821" custLinFactNeighborX="-48879" custLinFactNeighborY="8561">
        <dgm:presLayoutVars>
          <dgm:bulletEnabled val="1"/>
        </dgm:presLayoutVars>
      </dgm:prSet>
      <dgm:spPr/>
    </dgm:pt>
    <dgm:pt modelId="{6693DB2C-BA59-43C9-B286-AEE9366186ED}" type="pres">
      <dgm:prSet presAssocID="{3F729546-A9C2-4998-A091-3E1C3D88C497}" presName="bullet5e" presStyleLbl="node1" presStyleIdx="4" presStyleCnt="5" custLinFactNeighborY="2332"/>
      <dgm:spPr/>
    </dgm:pt>
    <dgm:pt modelId="{B2031762-6162-424A-BDFF-3DC28C65484C}" type="pres">
      <dgm:prSet presAssocID="{3F729546-A9C2-4998-A091-3E1C3D88C497}" presName="textBox5e" presStyleLbl="revTx" presStyleIdx="4" presStyleCnt="5" custScaleX="75995" custScaleY="55486" custLinFactNeighborX="-60595" custLinFactNeighborY="672">
        <dgm:presLayoutVars>
          <dgm:bulletEnabled val="1"/>
        </dgm:presLayoutVars>
      </dgm:prSet>
      <dgm:spPr/>
    </dgm:pt>
  </dgm:ptLst>
  <dgm:cxnLst>
    <dgm:cxn modelId="{9A81230B-02F8-4D3B-AF58-8C5534484490}" srcId="{4407CA2F-B496-4EA8-817F-5D350AF6CAA4}" destId="{849C10F8-7134-4781-92A3-05CDEDE8FCFC}" srcOrd="8" destOrd="0" parTransId="{BB94A303-8C2C-4AA5-9B80-05EC09D5E951}" sibTransId="{A6AB1621-E8BE-4D4B-9343-9C5073BD6BA2}"/>
    <dgm:cxn modelId="{39DB771E-7BD2-49D5-B03A-D45D6F079E8F}" srcId="{4407CA2F-B496-4EA8-817F-5D350AF6CAA4}" destId="{DA0486FF-F337-49B3-BA86-D44FE03FA327}" srcOrd="12" destOrd="0" parTransId="{27B0768C-B84F-4600-9F62-AE5A1E5428E2}" sibTransId="{97EF33C9-E0E7-45D6-9CCC-A294C123ED14}"/>
    <dgm:cxn modelId="{2831CC1E-4573-4549-B70F-A76EA2D37BC8}" srcId="{4407CA2F-B496-4EA8-817F-5D350AF6CAA4}" destId="{1CB21B3E-3A74-4AA8-BA13-3FCC4144C34E}" srcOrd="14" destOrd="0" parTransId="{0EDF3E45-5A66-47CF-823D-77B7DCB52311}" sibTransId="{1FFF3285-53ED-489C-994D-1DC7BAF7DEBB}"/>
    <dgm:cxn modelId="{14B9041F-4CF6-466B-9975-ADF6A799B833}" srcId="{4407CA2F-B496-4EA8-817F-5D350AF6CAA4}" destId="{DC63ACC0-1FB2-4CA6-81AA-B6174507F934}" srcOrd="6" destOrd="0" parTransId="{6B0CF81D-87A7-4D67-B092-FAC9F871B63D}" sibTransId="{4CC96184-1852-4434-9448-02F3123029B9}"/>
    <dgm:cxn modelId="{FD6EAC24-7EB0-4467-B035-19B39FAE4956}" srcId="{4407CA2F-B496-4EA8-817F-5D350AF6CAA4}" destId="{D955B5BB-1D9E-42DE-A5E1-C6AF802F82C5}" srcOrd="11" destOrd="0" parTransId="{E9A02641-DD7B-4F12-9B68-DF7CE5ACBF8C}" sibTransId="{7DECA260-6E06-41D4-8C53-2D0D66E399FF}"/>
    <dgm:cxn modelId="{070CFC24-93A8-4531-B3D5-98A08F56758A}" type="presOf" srcId="{3F729546-A9C2-4998-A091-3E1C3D88C497}" destId="{B2031762-6162-424A-BDFF-3DC28C65484C}" srcOrd="0" destOrd="0" presId="urn:microsoft.com/office/officeart/2005/8/layout/arrow2"/>
    <dgm:cxn modelId="{836F872C-8A61-4A50-9CF8-895AC45DC9E1}" srcId="{4407CA2F-B496-4EA8-817F-5D350AF6CAA4}" destId="{2C58310C-511A-428F-A7CB-A37C02046034}" srcOrd="15" destOrd="0" parTransId="{91B85746-6DE6-4341-BAA6-1A7E39FD2306}" sibTransId="{401091B0-FA0D-4E62-8607-98A84DFB87A3}"/>
    <dgm:cxn modelId="{1E1E3F37-1378-4D59-BECF-09388A4E2E7D}" type="presOf" srcId="{575CC162-7FED-4E79-9D69-85521CCE8263}" destId="{B81FC553-EDFF-4A1C-9B28-59035459391F}" srcOrd="0" destOrd="0" presId="urn:microsoft.com/office/officeart/2005/8/layout/arrow2"/>
    <dgm:cxn modelId="{A4EA0039-AD5E-4DD4-8510-5680C6AB0B20}" srcId="{4407CA2F-B496-4EA8-817F-5D350AF6CAA4}" destId="{3F729546-A9C2-4998-A091-3E1C3D88C497}" srcOrd="4" destOrd="0" parTransId="{F17DC271-25F5-401F-9523-DCC6DCBE260B}" sibTransId="{7E7D2DF2-BDA0-4A18-B9FB-FB947C4B828E}"/>
    <dgm:cxn modelId="{49E23B5B-0DF4-465F-B1F2-0A4E79655FA8}" type="presOf" srcId="{FE4EA134-CD07-4DB7-A62D-5E252837C1E6}" destId="{55B05FF0-E7E5-4659-8C5F-18B827843C79}" srcOrd="0" destOrd="0" presId="urn:microsoft.com/office/officeart/2005/8/layout/arrow2"/>
    <dgm:cxn modelId="{FCEC3771-4585-4D23-9648-1D615364F2C8}" srcId="{4407CA2F-B496-4EA8-817F-5D350AF6CAA4}" destId="{C20A059C-2D40-4F6F-9160-54F2E829A76A}" srcOrd="7" destOrd="0" parTransId="{120DB9B0-1A65-458A-AE48-40089F8AFFFA}" sibTransId="{8CEC4FC0-C193-4A64-8239-BE4E2C03A046}"/>
    <dgm:cxn modelId="{EF68327E-FC3E-46FD-9CA5-FE16E528CB7B}" srcId="{4407CA2F-B496-4EA8-817F-5D350AF6CAA4}" destId="{883BA558-9EC1-4ABA-8EF2-3E1E99D534E3}" srcOrd="10" destOrd="0" parTransId="{9BD192C3-B278-427A-8A7E-E925ACF3D94E}" sibTransId="{1BD372BF-BD18-4B2C-8404-633FAC82310F}"/>
    <dgm:cxn modelId="{EDCE5D83-B77C-44E9-940A-080BF595A634}" srcId="{4407CA2F-B496-4EA8-817F-5D350AF6CAA4}" destId="{575CC162-7FED-4E79-9D69-85521CCE8263}" srcOrd="0" destOrd="0" parTransId="{DD803F4F-9677-4CBE-9108-793F652B4265}" sibTransId="{66C268CD-D582-4A3E-9DC3-7D3BB57C2FA9}"/>
    <dgm:cxn modelId="{4471C399-1511-49DF-A4FA-96F30ECD11B4}" srcId="{4407CA2F-B496-4EA8-817F-5D350AF6CAA4}" destId="{66858051-19D5-4C3E-8866-396BC8AE1CB4}" srcOrd="13" destOrd="0" parTransId="{6F962955-4906-4A7A-830D-2DC124487809}" sibTransId="{37271E8B-64E5-4ED8-823F-5FF1247D6DC7}"/>
    <dgm:cxn modelId="{8638CCA0-DA45-48AC-9220-B91413024296}" srcId="{4407CA2F-B496-4EA8-817F-5D350AF6CAA4}" destId="{FE4EA134-CD07-4DB7-A62D-5E252837C1E6}" srcOrd="2" destOrd="0" parTransId="{6072DB88-F58D-4767-87CD-D3FFF2131526}" sibTransId="{F99D96C4-0ACD-4A98-9385-C99A0F40C709}"/>
    <dgm:cxn modelId="{75EE9DB6-2A09-45D3-A6E1-D229626096ED}" srcId="{4407CA2F-B496-4EA8-817F-5D350AF6CAA4}" destId="{E9C19F3A-C0D7-4FED-A36C-A426FCEA8E47}" srcOrd="5" destOrd="0" parTransId="{6A64CAAE-339C-40A2-B29F-B3C422CAAC73}" sibTransId="{AA6BC36F-6D4B-4A01-B9F6-755609529014}"/>
    <dgm:cxn modelId="{E2392ED0-C2FB-4E84-A260-3AD67EB9FB03}" type="presOf" srcId="{11CE96C1-0373-4202-8091-6DD4C3DC8191}" destId="{DCE1362E-2E2B-4202-A441-2652EC09B5AA}" srcOrd="0" destOrd="0" presId="urn:microsoft.com/office/officeart/2005/8/layout/arrow2"/>
    <dgm:cxn modelId="{0720D7DA-646D-4FEC-8EDA-A6CC3C75B3CD}" srcId="{4407CA2F-B496-4EA8-817F-5D350AF6CAA4}" destId="{8DD66C3D-2833-4666-868A-61F4C76FB1AC}" srcOrd="1" destOrd="0" parTransId="{EBBD3F0D-2BA3-45C5-A5B9-05F8B573B7EE}" sibTransId="{CD4B8759-791C-49C6-9D6C-D998BED538DD}"/>
    <dgm:cxn modelId="{3081A5E2-A10A-4605-93B6-FA855D7F5EA5}" type="presOf" srcId="{4407CA2F-B496-4EA8-817F-5D350AF6CAA4}" destId="{AAD93F01-D8E9-4A7E-888C-194612AB649A}" srcOrd="0" destOrd="0" presId="urn:microsoft.com/office/officeart/2005/8/layout/arrow2"/>
    <dgm:cxn modelId="{5403C9E8-71C6-4AB5-87BA-EDA062EF3F92}" srcId="{4407CA2F-B496-4EA8-817F-5D350AF6CAA4}" destId="{11CE96C1-0373-4202-8091-6DD4C3DC8191}" srcOrd="3" destOrd="0" parTransId="{5C321D83-C91B-4E52-8DE5-948751F0B6E9}" sibTransId="{B5F95101-4E6E-4CE3-AC80-EE9680E16574}"/>
    <dgm:cxn modelId="{7C000FF4-DC57-45D4-B4CF-9AEDF4EDF597}" type="presOf" srcId="{8DD66C3D-2833-4666-868A-61F4C76FB1AC}" destId="{350754A9-EBB9-45C9-9AD8-B3A11C101B91}" srcOrd="0" destOrd="0" presId="urn:microsoft.com/office/officeart/2005/8/layout/arrow2"/>
    <dgm:cxn modelId="{43B484F9-2A81-4A2A-967D-DF9F5F4DB991}" srcId="{4407CA2F-B496-4EA8-817F-5D350AF6CAA4}" destId="{389C884E-E2E7-4C0B-BC9D-706F44D6A7BC}" srcOrd="9" destOrd="0" parTransId="{DEA6CACC-C8AA-48B2-A797-CF8ACA1CA682}" sibTransId="{53F38472-B9D2-4C42-800D-EEB1B5A4013C}"/>
    <dgm:cxn modelId="{CC8AE05D-9BCA-4215-8976-67884E251997}" type="presParOf" srcId="{AAD93F01-D8E9-4A7E-888C-194612AB649A}" destId="{609D6450-633D-4BB3-BCC3-2AC83937F9F0}" srcOrd="0" destOrd="0" presId="urn:microsoft.com/office/officeart/2005/8/layout/arrow2"/>
    <dgm:cxn modelId="{3BD0E2FE-3518-444D-9ACD-34DF6726CAB7}" type="presParOf" srcId="{AAD93F01-D8E9-4A7E-888C-194612AB649A}" destId="{23523868-1227-41DD-BAC3-544D1A5000B4}" srcOrd="1" destOrd="0" presId="urn:microsoft.com/office/officeart/2005/8/layout/arrow2"/>
    <dgm:cxn modelId="{5624AE12-5814-4382-81B0-2021F81C3313}" type="presParOf" srcId="{23523868-1227-41DD-BAC3-544D1A5000B4}" destId="{B74F527B-CBE0-4EDA-AB3D-7C935EC9A85D}" srcOrd="0" destOrd="0" presId="urn:microsoft.com/office/officeart/2005/8/layout/arrow2"/>
    <dgm:cxn modelId="{8CAADC28-3D02-49B9-A5DA-F798B15B2EBF}" type="presParOf" srcId="{23523868-1227-41DD-BAC3-544D1A5000B4}" destId="{B81FC553-EDFF-4A1C-9B28-59035459391F}" srcOrd="1" destOrd="0" presId="urn:microsoft.com/office/officeart/2005/8/layout/arrow2"/>
    <dgm:cxn modelId="{9AC962D9-9182-493F-AB46-85F86E7B5F16}" type="presParOf" srcId="{23523868-1227-41DD-BAC3-544D1A5000B4}" destId="{35CE0051-FDCF-40FC-85E2-8485E25442E2}" srcOrd="2" destOrd="0" presId="urn:microsoft.com/office/officeart/2005/8/layout/arrow2"/>
    <dgm:cxn modelId="{A8D41F7A-D24F-4673-AB78-3229395F04A9}" type="presParOf" srcId="{23523868-1227-41DD-BAC3-544D1A5000B4}" destId="{350754A9-EBB9-45C9-9AD8-B3A11C101B91}" srcOrd="3" destOrd="0" presId="urn:microsoft.com/office/officeart/2005/8/layout/arrow2"/>
    <dgm:cxn modelId="{552BCFDD-DE09-43EC-AED3-BA3A6F8B8C6E}" type="presParOf" srcId="{23523868-1227-41DD-BAC3-544D1A5000B4}" destId="{3C133B44-7CA7-4F09-9EAF-88A9B627CC54}" srcOrd="4" destOrd="0" presId="urn:microsoft.com/office/officeart/2005/8/layout/arrow2"/>
    <dgm:cxn modelId="{D103FB9F-4564-4966-8EB8-D9C2692783CC}" type="presParOf" srcId="{23523868-1227-41DD-BAC3-544D1A5000B4}" destId="{55B05FF0-E7E5-4659-8C5F-18B827843C79}" srcOrd="5" destOrd="0" presId="urn:microsoft.com/office/officeart/2005/8/layout/arrow2"/>
    <dgm:cxn modelId="{573B62E7-96E0-4F01-BA5F-BC485E4FE2B0}" type="presParOf" srcId="{23523868-1227-41DD-BAC3-544D1A5000B4}" destId="{AD1F99BA-4B68-4A49-B02F-71119333F14F}" srcOrd="6" destOrd="0" presId="urn:microsoft.com/office/officeart/2005/8/layout/arrow2"/>
    <dgm:cxn modelId="{9ACD6DB4-DC0C-44DB-94D0-488ACD792E9C}" type="presParOf" srcId="{23523868-1227-41DD-BAC3-544D1A5000B4}" destId="{DCE1362E-2E2B-4202-A441-2652EC09B5AA}" srcOrd="7" destOrd="0" presId="urn:microsoft.com/office/officeart/2005/8/layout/arrow2"/>
    <dgm:cxn modelId="{F26A59B6-F83E-46AE-A993-324BDBE3E4B9}" type="presParOf" srcId="{23523868-1227-41DD-BAC3-544D1A5000B4}" destId="{6693DB2C-BA59-43C9-B286-AEE9366186ED}" srcOrd="8" destOrd="0" presId="urn:microsoft.com/office/officeart/2005/8/layout/arrow2"/>
    <dgm:cxn modelId="{8094F02A-5A86-45C8-8887-086486AD27C8}" type="presParOf" srcId="{23523868-1227-41DD-BAC3-544D1A5000B4}" destId="{B2031762-6162-424A-BDFF-3DC28C65484C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773605-0DA8-4886-84EE-E21078DCA96B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40C18D8E-9FFB-485C-9E1D-8DD20E40248D}">
      <dgm:prSet phldrT="[Texte]" custT="1"/>
      <dgm:spPr>
        <a:xfrm rot="10800000">
          <a:off x="1480146" y="2403"/>
          <a:ext cx="4429471" cy="1457810"/>
        </a:xfrm>
        <a:prstGeom prst="homePlate">
          <a:avLst/>
        </a:prstGeom>
        <a:solidFill>
          <a:sysClr val="window" lastClr="FFFFF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r" rtl="1">
            <a:buNone/>
          </a:pPr>
          <a:r>
            <a:rPr lang="ar-TN" sz="2400" dirty="0">
              <a:solidFill>
                <a:srgbClr val="0070C0"/>
              </a:solidFill>
              <a:latin typeface="Calibri"/>
              <a:ea typeface="+mn-ea"/>
              <a:cs typeface="Arial" panose="020B0604020202020204" pitchFamily="34" charset="0"/>
            </a:rPr>
            <a:t>شراء المستلزمات الطبية في إطار طلبات عروض</a:t>
          </a:r>
          <a:endParaRPr lang="fr-FR" sz="2400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AC6CAC2F-8F58-434B-B225-05FA6940AF2D}" type="parTrans" cxnId="{B956931B-DF93-494A-90C4-DBED81FBD84D}">
      <dgm:prSet/>
      <dgm:spPr/>
      <dgm:t>
        <a:bodyPr/>
        <a:lstStyle/>
        <a:p>
          <a:endParaRPr lang="fr-FR"/>
        </a:p>
      </dgm:t>
    </dgm:pt>
    <dgm:pt modelId="{E39E2EDE-F520-41BB-A9A4-882E9E0A6A91}" type="sibTrans" cxnId="{B956931B-DF93-494A-90C4-DBED81FBD84D}">
      <dgm:prSet/>
      <dgm:spPr/>
      <dgm:t>
        <a:bodyPr/>
        <a:lstStyle/>
        <a:p>
          <a:endParaRPr lang="fr-FR"/>
        </a:p>
      </dgm:t>
    </dgm:pt>
    <dgm:pt modelId="{6276F854-53F3-414B-AD17-DE4670D412BF}">
      <dgm:prSet phldrT="[Texte]" custT="1"/>
      <dgm:spPr>
        <a:xfrm rot="10800000">
          <a:off x="1947167" y="1685661"/>
          <a:ext cx="3985726" cy="1457810"/>
        </a:xfrm>
        <a:prstGeom prst="homePlate">
          <a:avLst/>
        </a:prstGeom>
        <a:solidFill>
          <a:sysClr val="window" lastClr="FFFFF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r">
            <a:buNone/>
          </a:pPr>
          <a:r>
            <a:rPr lang="ar-TN" sz="2400" dirty="0">
              <a:solidFill>
                <a:srgbClr val="0070C0"/>
              </a:solidFill>
              <a:latin typeface="Calibri"/>
              <a:ea typeface="+mn-ea"/>
              <a:cs typeface="Arial" panose="020B0604020202020204" pitchFamily="34" charset="0"/>
            </a:rPr>
            <a:t>النشاط الخاص التكميلي</a:t>
          </a:r>
          <a:endParaRPr lang="fr-FR" sz="2400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6947D030-A970-4485-88E4-1B87367A0E69}" type="parTrans" cxnId="{BA52B1DF-EC01-4F5D-8060-FB2C00935AAC}">
      <dgm:prSet/>
      <dgm:spPr/>
      <dgm:t>
        <a:bodyPr/>
        <a:lstStyle/>
        <a:p>
          <a:endParaRPr lang="fr-FR"/>
        </a:p>
      </dgm:t>
    </dgm:pt>
    <dgm:pt modelId="{E4A43217-1F87-4292-9B9A-F013B157CDB3}" type="sibTrans" cxnId="{BA52B1DF-EC01-4F5D-8060-FB2C00935AAC}">
      <dgm:prSet/>
      <dgm:spPr/>
      <dgm:t>
        <a:bodyPr/>
        <a:lstStyle/>
        <a:p>
          <a:endParaRPr lang="fr-FR"/>
        </a:p>
      </dgm:t>
    </dgm:pt>
    <dgm:pt modelId="{37F7C582-612A-4059-B617-200E2274A3DB}" type="pres">
      <dgm:prSet presAssocID="{9B773605-0DA8-4886-84EE-E21078DCA96B}" presName="linearFlow" presStyleCnt="0">
        <dgm:presLayoutVars>
          <dgm:dir/>
          <dgm:resizeHandles val="exact"/>
        </dgm:presLayoutVars>
      </dgm:prSet>
      <dgm:spPr/>
    </dgm:pt>
    <dgm:pt modelId="{39811BA5-F854-4535-A63D-F111E26BDFA1}" type="pres">
      <dgm:prSet presAssocID="{40C18D8E-9FFB-485C-9E1D-8DD20E40248D}" presName="composite" presStyleCnt="0"/>
      <dgm:spPr/>
    </dgm:pt>
    <dgm:pt modelId="{106F6E36-B048-4611-A89A-156BF9F002E6}" type="pres">
      <dgm:prSet presAssocID="{40C18D8E-9FFB-485C-9E1D-8DD20E40248D}" presName="imgShp" presStyleLbl="fgImgPlace1" presStyleIdx="0" presStyleCnt="2"/>
      <dgm:spPr>
        <a:xfrm>
          <a:off x="751241" y="2403"/>
          <a:ext cx="1457810" cy="145781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AF09DE48-38D8-4C22-B927-A7C7270C0AEB}" type="pres">
      <dgm:prSet presAssocID="{40C18D8E-9FFB-485C-9E1D-8DD20E40248D}" presName="txShp" presStyleLbl="node1" presStyleIdx="0" presStyleCnt="2">
        <dgm:presLayoutVars>
          <dgm:bulletEnabled val="1"/>
        </dgm:presLayoutVars>
      </dgm:prSet>
      <dgm:spPr/>
    </dgm:pt>
    <dgm:pt modelId="{0256C3CE-6A01-4850-AFEB-60EEF94EDA17}" type="pres">
      <dgm:prSet presAssocID="{E39E2EDE-F520-41BB-A9A4-882E9E0A6A91}" presName="spacing" presStyleCnt="0"/>
      <dgm:spPr/>
    </dgm:pt>
    <dgm:pt modelId="{2B523A52-1702-44DC-9B57-029235C99A14}" type="pres">
      <dgm:prSet presAssocID="{6276F854-53F3-414B-AD17-DE4670D412BF}" presName="composite" presStyleCnt="0"/>
      <dgm:spPr/>
    </dgm:pt>
    <dgm:pt modelId="{A46B8163-B1BB-4DD7-BEB5-E60A29D71486}" type="pres">
      <dgm:prSet presAssocID="{6276F854-53F3-414B-AD17-DE4670D412BF}" presName="imgShp" presStyleLbl="fgImgPlace1" presStyleIdx="1" presStyleCnt="2"/>
      <dgm:spPr>
        <a:xfrm>
          <a:off x="862177" y="1895382"/>
          <a:ext cx="1457810" cy="145781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E121267-DFCE-4415-9888-E1970AC702D2}" type="pres">
      <dgm:prSet presAssocID="{6276F854-53F3-414B-AD17-DE4670D412BF}" presName="txShp" presStyleLbl="node1" presStyleIdx="1" presStyleCnt="2" custScaleX="89982" custLinFactNeighborX="3030" custLinFactNeighborY="-14386">
        <dgm:presLayoutVars>
          <dgm:bulletEnabled val="1"/>
        </dgm:presLayoutVars>
      </dgm:prSet>
      <dgm:spPr/>
    </dgm:pt>
  </dgm:ptLst>
  <dgm:cxnLst>
    <dgm:cxn modelId="{B956931B-DF93-494A-90C4-DBED81FBD84D}" srcId="{9B773605-0DA8-4886-84EE-E21078DCA96B}" destId="{40C18D8E-9FFB-485C-9E1D-8DD20E40248D}" srcOrd="0" destOrd="0" parTransId="{AC6CAC2F-8F58-434B-B225-05FA6940AF2D}" sibTransId="{E39E2EDE-F520-41BB-A9A4-882E9E0A6A91}"/>
    <dgm:cxn modelId="{6CFD9D6A-3598-4A74-A9FC-BB12211F5083}" type="presOf" srcId="{6276F854-53F3-414B-AD17-DE4670D412BF}" destId="{FE121267-DFCE-4415-9888-E1970AC702D2}" srcOrd="0" destOrd="0" presId="urn:microsoft.com/office/officeart/2005/8/layout/vList3"/>
    <dgm:cxn modelId="{ABD06B9A-E0DD-4C69-BFA2-979A6C52975E}" type="presOf" srcId="{40C18D8E-9FFB-485C-9E1D-8DD20E40248D}" destId="{AF09DE48-38D8-4C22-B927-A7C7270C0AEB}" srcOrd="0" destOrd="0" presId="urn:microsoft.com/office/officeart/2005/8/layout/vList3"/>
    <dgm:cxn modelId="{10C09CA2-7F06-40EA-8ADF-BB5A74E49A1E}" type="presOf" srcId="{9B773605-0DA8-4886-84EE-E21078DCA96B}" destId="{37F7C582-612A-4059-B617-200E2274A3DB}" srcOrd="0" destOrd="0" presId="urn:microsoft.com/office/officeart/2005/8/layout/vList3"/>
    <dgm:cxn modelId="{BA52B1DF-EC01-4F5D-8060-FB2C00935AAC}" srcId="{9B773605-0DA8-4886-84EE-E21078DCA96B}" destId="{6276F854-53F3-414B-AD17-DE4670D412BF}" srcOrd="1" destOrd="0" parTransId="{6947D030-A970-4485-88E4-1B87367A0E69}" sibTransId="{E4A43217-1F87-4292-9B9A-F013B157CDB3}"/>
    <dgm:cxn modelId="{73112820-16DF-489C-A536-38D7EE2BA446}" type="presParOf" srcId="{37F7C582-612A-4059-B617-200E2274A3DB}" destId="{39811BA5-F854-4535-A63D-F111E26BDFA1}" srcOrd="0" destOrd="0" presId="urn:microsoft.com/office/officeart/2005/8/layout/vList3"/>
    <dgm:cxn modelId="{113915A9-588D-47A7-8E01-0E08CDD93BFA}" type="presParOf" srcId="{39811BA5-F854-4535-A63D-F111E26BDFA1}" destId="{106F6E36-B048-4611-A89A-156BF9F002E6}" srcOrd="0" destOrd="0" presId="urn:microsoft.com/office/officeart/2005/8/layout/vList3"/>
    <dgm:cxn modelId="{2B500E9A-E54F-4A15-B4AF-70CFF0C07F28}" type="presParOf" srcId="{39811BA5-F854-4535-A63D-F111E26BDFA1}" destId="{AF09DE48-38D8-4C22-B927-A7C7270C0AEB}" srcOrd="1" destOrd="0" presId="urn:microsoft.com/office/officeart/2005/8/layout/vList3"/>
    <dgm:cxn modelId="{14242C64-7419-4F40-9D2D-1D24B0385B9C}" type="presParOf" srcId="{37F7C582-612A-4059-B617-200E2274A3DB}" destId="{0256C3CE-6A01-4850-AFEB-60EEF94EDA17}" srcOrd="1" destOrd="0" presId="urn:microsoft.com/office/officeart/2005/8/layout/vList3"/>
    <dgm:cxn modelId="{C212A76E-1B81-4B23-8352-8841CA7FB662}" type="presParOf" srcId="{37F7C582-612A-4059-B617-200E2274A3DB}" destId="{2B523A52-1702-44DC-9B57-029235C99A14}" srcOrd="2" destOrd="0" presId="urn:microsoft.com/office/officeart/2005/8/layout/vList3"/>
    <dgm:cxn modelId="{E944A133-CC84-485A-B7D1-A0E8F34B45EE}" type="presParOf" srcId="{2B523A52-1702-44DC-9B57-029235C99A14}" destId="{A46B8163-B1BB-4DD7-BEB5-E60A29D71486}" srcOrd="0" destOrd="0" presId="urn:microsoft.com/office/officeart/2005/8/layout/vList3"/>
    <dgm:cxn modelId="{5A0FAD67-C9E3-4C20-A8F7-5D23E63F791D}" type="presParOf" srcId="{2B523A52-1702-44DC-9B57-029235C99A14}" destId="{FE121267-DFCE-4415-9888-E1970AC702D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533FC-9633-4201-9511-7E65FA8C642F}">
      <dsp:nvSpPr>
        <dsp:cNvPr id="0" name=""/>
        <dsp:cNvSpPr/>
      </dsp:nvSpPr>
      <dsp:spPr>
        <a:xfrm>
          <a:off x="1676326" y="257"/>
          <a:ext cx="5091533" cy="462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 dirty="0"/>
        </a:p>
      </dsp:txBody>
      <dsp:txXfrm>
        <a:off x="1676326" y="257"/>
        <a:ext cx="5091533" cy="462866"/>
      </dsp:txXfrm>
    </dsp:sp>
    <dsp:sp modelId="{7CAF19FE-461E-48E5-B768-DE4AF58396AC}">
      <dsp:nvSpPr>
        <dsp:cNvPr id="0" name=""/>
        <dsp:cNvSpPr/>
      </dsp:nvSpPr>
      <dsp:spPr>
        <a:xfrm>
          <a:off x="3370225" y="623560"/>
          <a:ext cx="1191418" cy="94287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CF7D5-0CF9-4CF1-985D-197C03339FCA}">
      <dsp:nvSpPr>
        <dsp:cNvPr id="0" name=""/>
        <dsp:cNvSpPr/>
      </dsp:nvSpPr>
      <dsp:spPr>
        <a:xfrm>
          <a:off x="4085869" y="623560"/>
          <a:ext cx="1191418" cy="942876"/>
        </a:xfrm>
        <a:prstGeom prst="chevron">
          <a:avLst>
            <a:gd name="adj" fmla="val 70610"/>
          </a:avLst>
        </a:prstGeom>
        <a:solidFill>
          <a:schemeClr val="accent2">
            <a:hueOff val="234076"/>
            <a:satOff val="-292"/>
            <a:lumOff val="69"/>
            <a:alphaOff val="0"/>
          </a:schemeClr>
        </a:solidFill>
        <a:ln w="25400" cap="flat" cmpd="sng" algn="ctr">
          <a:solidFill>
            <a:schemeClr val="accent2">
              <a:hueOff val="234076"/>
              <a:satOff val="-292"/>
              <a:lumOff val="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73FED-E265-4E3A-A269-939EF1DC0FDF}">
      <dsp:nvSpPr>
        <dsp:cNvPr id="0" name=""/>
        <dsp:cNvSpPr/>
      </dsp:nvSpPr>
      <dsp:spPr>
        <a:xfrm>
          <a:off x="4802078" y="623560"/>
          <a:ext cx="1191418" cy="942876"/>
        </a:xfrm>
        <a:prstGeom prst="chevron">
          <a:avLst>
            <a:gd name="adj" fmla="val 70610"/>
          </a:avLst>
        </a:prstGeom>
        <a:solidFill>
          <a:schemeClr val="accent2">
            <a:hueOff val="468152"/>
            <a:satOff val="-584"/>
            <a:lumOff val="137"/>
            <a:alphaOff val="0"/>
          </a:schemeClr>
        </a:solidFill>
        <a:ln w="25400" cap="flat" cmpd="sng" algn="ctr">
          <a:solidFill>
            <a:schemeClr val="accent2">
              <a:hueOff val="468152"/>
              <a:satOff val="-584"/>
              <a:lumOff val="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06998-B10D-455A-B4D4-D0A862B80417}">
      <dsp:nvSpPr>
        <dsp:cNvPr id="0" name=""/>
        <dsp:cNvSpPr/>
      </dsp:nvSpPr>
      <dsp:spPr>
        <a:xfrm>
          <a:off x="5517721" y="623560"/>
          <a:ext cx="1191418" cy="942876"/>
        </a:xfrm>
        <a:prstGeom prst="chevron">
          <a:avLst>
            <a:gd name="adj" fmla="val 70610"/>
          </a:avLst>
        </a:prstGeom>
        <a:solidFill>
          <a:schemeClr val="accent2">
            <a:hueOff val="702228"/>
            <a:satOff val="-876"/>
            <a:lumOff val="206"/>
            <a:alphaOff val="0"/>
          </a:schemeClr>
        </a:solidFill>
        <a:ln w="25400" cap="flat" cmpd="sng" algn="ctr">
          <a:solidFill>
            <a:schemeClr val="accent2">
              <a:hueOff val="702228"/>
              <a:satOff val="-876"/>
              <a:lumOff val="2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D7C7B-5683-4759-AE94-C56B73BC67DE}">
      <dsp:nvSpPr>
        <dsp:cNvPr id="0" name=""/>
        <dsp:cNvSpPr/>
      </dsp:nvSpPr>
      <dsp:spPr>
        <a:xfrm>
          <a:off x="6233930" y="623560"/>
          <a:ext cx="1191418" cy="942876"/>
        </a:xfrm>
        <a:prstGeom prst="chevron">
          <a:avLst>
            <a:gd name="adj" fmla="val 7061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22591-A37B-42CA-8BAE-4CDFCC6A22CB}">
      <dsp:nvSpPr>
        <dsp:cNvPr id="0" name=""/>
        <dsp:cNvSpPr/>
      </dsp:nvSpPr>
      <dsp:spPr>
        <a:xfrm>
          <a:off x="6949573" y="623560"/>
          <a:ext cx="1191418" cy="942876"/>
        </a:xfrm>
        <a:prstGeom prst="chevron">
          <a:avLst>
            <a:gd name="adj" fmla="val 7061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149BC-4448-424F-9DC3-3FA4F02B5F27}">
      <dsp:nvSpPr>
        <dsp:cNvPr id="0" name=""/>
        <dsp:cNvSpPr/>
      </dsp:nvSpPr>
      <dsp:spPr>
        <a:xfrm>
          <a:off x="10502610" y="843392"/>
          <a:ext cx="1191418" cy="942876"/>
        </a:xfrm>
        <a:prstGeom prst="chevron">
          <a:avLst>
            <a:gd name="adj" fmla="val 70610"/>
          </a:avLst>
        </a:prstGeom>
        <a:solidFill>
          <a:schemeClr val="accent2">
            <a:hueOff val="1404456"/>
            <a:satOff val="-1752"/>
            <a:lumOff val="412"/>
            <a:alphaOff val="0"/>
          </a:schemeClr>
        </a:solidFill>
        <a:ln w="25400" cap="flat" cmpd="sng" algn="ctr">
          <a:solidFill>
            <a:schemeClr val="accent2">
              <a:hueOff val="1404456"/>
              <a:satOff val="-1752"/>
              <a:lumOff val="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6042D-C675-4F4C-A474-2FCE0F356D54}">
      <dsp:nvSpPr>
        <dsp:cNvPr id="0" name=""/>
        <dsp:cNvSpPr/>
      </dsp:nvSpPr>
      <dsp:spPr>
        <a:xfrm>
          <a:off x="2090439" y="673966"/>
          <a:ext cx="8545522" cy="12637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2400" b="1" kern="1200" dirty="0"/>
            <a:t>توطيد جسور التواصل بين </a:t>
          </a:r>
          <a:r>
            <a:rPr lang="ar-LB" sz="2400" b="1" kern="1200" dirty="0" err="1"/>
            <a:t>مهنيي</a:t>
          </a:r>
          <a:r>
            <a:rPr lang="ar-LB" sz="2400" b="1" kern="1200" dirty="0"/>
            <a:t> الصحة ومختلف مكونات مجال مكافحة الفساد، بما</a:t>
          </a:r>
          <a:r>
            <a:rPr lang="fr-FR" sz="2400" b="1" kern="1200" dirty="0"/>
            <a:t> </a:t>
          </a:r>
          <a:r>
            <a:rPr lang="ar-LB" sz="2400" b="1" kern="1200" dirty="0"/>
            <a:t>يشمل المؤسسات الرسمية ومنظمات المجتمع المدني، مع تعزيز الحوار البناء وتجنب أي توترات أو اتهامات متبادلة قد تعيق التعاون المثمر</a:t>
          </a:r>
          <a:r>
            <a:rPr lang="ar-LB" sz="1800" b="1" kern="1200" dirty="0"/>
            <a:t>.</a:t>
          </a:r>
          <a:endParaRPr lang="fr-FR" sz="1800" kern="1200" dirty="0"/>
        </a:p>
      </dsp:txBody>
      <dsp:txXfrm>
        <a:off x="2090439" y="673966"/>
        <a:ext cx="8545522" cy="1263748"/>
      </dsp:txXfrm>
    </dsp:sp>
    <dsp:sp modelId="{D1B7DBC1-922B-4ACF-BA00-07DE23957F7D}">
      <dsp:nvSpPr>
        <dsp:cNvPr id="0" name=""/>
        <dsp:cNvSpPr/>
      </dsp:nvSpPr>
      <dsp:spPr>
        <a:xfrm>
          <a:off x="1676326" y="1780406"/>
          <a:ext cx="5091533" cy="462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 dirty="0"/>
        </a:p>
      </dsp:txBody>
      <dsp:txXfrm>
        <a:off x="1676326" y="1780406"/>
        <a:ext cx="5091533" cy="462866"/>
      </dsp:txXfrm>
    </dsp:sp>
    <dsp:sp modelId="{5783EEA2-447B-4B19-A20D-10C27DF90777}">
      <dsp:nvSpPr>
        <dsp:cNvPr id="0" name=""/>
        <dsp:cNvSpPr/>
      </dsp:nvSpPr>
      <dsp:spPr>
        <a:xfrm>
          <a:off x="3448287" y="2586363"/>
          <a:ext cx="1191418" cy="942876"/>
        </a:xfrm>
        <a:prstGeom prst="chevron">
          <a:avLst>
            <a:gd name="adj" fmla="val 70610"/>
          </a:avLst>
        </a:prstGeom>
        <a:solidFill>
          <a:schemeClr val="accent2">
            <a:hueOff val="1638532"/>
            <a:satOff val="-2044"/>
            <a:lumOff val="481"/>
            <a:alphaOff val="0"/>
          </a:schemeClr>
        </a:solidFill>
        <a:ln w="25400" cap="flat" cmpd="sng" algn="ctr">
          <a:solidFill>
            <a:schemeClr val="accent2">
              <a:hueOff val="1638532"/>
              <a:satOff val="-2044"/>
              <a:lumOff val="4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EB5C7-C682-4074-9416-880C95A32A4E}">
      <dsp:nvSpPr>
        <dsp:cNvPr id="0" name=""/>
        <dsp:cNvSpPr/>
      </dsp:nvSpPr>
      <dsp:spPr>
        <a:xfrm>
          <a:off x="4163931" y="2586363"/>
          <a:ext cx="1191418" cy="942876"/>
        </a:xfrm>
        <a:prstGeom prst="chevron">
          <a:avLst>
            <a:gd name="adj" fmla="val 7061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9A228-DFAB-452D-818D-9E98BA7C574B}">
      <dsp:nvSpPr>
        <dsp:cNvPr id="0" name=""/>
        <dsp:cNvSpPr/>
      </dsp:nvSpPr>
      <dsp:spPr>
        <a:xfrm>
          <a:off x="4880140" y="2586363"/>
          <a:ext cx="1191418" cy="942876"/>
        </a:xfrm>
        <a:prstGeom prst="chevron">
          <a:avLst>
            <a:gd name="adj" fmla="val 70610"/>
          </a:avLst>
        </a:prstGeom>
        <a:solidFill>
          <a:schemeClr val="accent2">
            <a:hueOff val="2106683"/>
            <a:satOff val="-2628"/>
            <a:lumOff val="618"/>
            <a:alphaOff val="0"/>
          </a:schemeClr>
        </a:solidFill>
        <a:ln w="25400" cap="flat" cmpd="sng" algn="ctr">
          <a:solidFill>
            <a:schemeClr val="accent2">
              <a:hueOff val="2106683"/>
              <a:satOff val="-2628"/>
              <a:lumOff val="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6D5AA-2BC5-415F-8B07-F754174800CA}">
      <dsp:nvSpPr>
        <dsp:cNvPr id="0" name=""/>
        <dsp:cNvSpPr/>
      </dsp:nvSpPr>
      <dsp:spPr>
        <a:xfrm>
          <a:off x="5595783" y="2586363"/>
          <a:ext cx="1191418" cy="942876"/>
        </a:xfrm>
        <a:prstGeom prst="chevron">
          <a:avLst>
            <a:gd name="adj" fmla="val 7061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12D15-D1C3-4603-BCC7-CEEBF81AC2DE}">
      <dsp:nvSpPr>
        <dsp:cNvPr id="0" name=""/>
        <dsp:cNvSpPr/>
      </dsp:nvSpPr>
      <dsp:spPr>
        <a:xfrm>
          <a:off x="6311992" y="2586363"/>
          <a:ext cx="1191418" cy="942876"/>
        </a:xfrm>
        <a:prstGeom prst="chevron">
          <a:avLst>
            <a:gd name="adj" fmla="val 70610"/>
          </a:avLst>
        </a:prstGeom>
        <a:solidFill>
          <a:schemeClr val="accent2">
            <a:hueOff val="2574836"/>
            <a:satOff val="-3211"/>
            <a:lumOff val="755"/>
            <a:alphaOff val="0"/>
          </a:schemeClr>
        </a:solidFill>
        <a:ln w="25400" cap="flat" cmpd="sng" algn="ctr">
          <a:solidFill>
            <a:schemeClr val="accent2">
              <a:hueOff val="2574836"/>
              <a:satOff val="-3211"/>
              <a:lumOff val="7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03C492-12E6-4B63-8061-57C4224B6730}">
      <dsp:nvSpPr>
        <dsp:cNvPr id="0" name=""/>
        <dsp:cNvSpPr/>
      </dsp:nvSpPr>
      <dsp:spPr>
        <a:xfrm>
          <a:off x="10822876" y="2587664"/>
          <a:ext cx="1191418" cy="942876"/>
        </a:xfrm>
        <a:prstGeom prst="chevron">
          <a:avLst>
            <a:gd name="adj" fmla="val 7061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BF74A-89E0-4D7C-B3FC-2D4612B3F720}">
      <dsp:nvSpPr>
        <dsp:cNvPr id="0" name=""/>
        <dsp:cNvSpPr/>
      </dsp:nvSpPr>
      <dsp:spPr>
        <a:xfrm>
          <a:off x="7743844" y="2586363"/>
          <a:ext cx="1191418" cy="942876"/>
        </a:xfrm>
        <a:prstGeom prst="chevron">
          <a:avLst>
            <a:gd name="adj" fmla="val 70610"/>
          </a:avLst>
        </a:prstGeom>
        <a:solidFill>
          <a:schemeClr val="accent2">
            <a:hueOff val="3042987"/>
            <a:satOff val="-3795"/>
            <a:lumOff val="892"/>
            <a:alphaOff val="0"/>
          </a:schemeClr>
        </a:solidFill>
        <a:ln w="25400" cap="flat" cmpd="sng" algn="ctr">
          <a:solidFill>
            <a:schemeClr val="accent2">
              <a:hueOff val="3042987"/>
              <a:satOff val="-3795"/>
              <a:lumOff val="8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9BDFE-8DE4-4997-B623-A9BE1CA151E3}">
      <dsp:nvSpPr>
        <dsp:cNvPr id="0" name=""/>
        <dsp:cNvSpPr/>
      </dsp:nvSpPr>
      <dsp:spPr>
        <a:xfrm>
          <a:off x="2088789" y="2254625"/>
          <a:ext cx="8701646" cy="16290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2400" b="1" kern="1200" dirty="0"/>
            <a:t>توحيد المفاهيم حول قضايا الفساد في قطاع الصحة و إيجاد لغة مشتركة بين مختلف الفاعلين</a:t>
          </a:r>
          <a:endParaRPr lang="fr-FR" sz="2400" kern="1200" dirty="0"/>
        </a:p>
      </dsp:txBody>
      <dsp:txXfrm>
        <a:off x="2088789" y="2254625"/>
        <a:ext cx="8701646" cy="1629056"/>
      </dsp:txXfrm>
    </dsp:sp>
    <dsp:sp modelId="{98E0AEEA-9BC1-49DA-B4D5-18BA6227B60E}">
      <dsp:nvSpPr>
        <dsp:cNvPr id="0" name=""/>
        <dsp:cNvSpPr/>
      </dsp:nvSpPr>
      <dsp:spPr>
        <a:xfrm>
          <a:off x="1676326" y="3925864"/>
          <a:ext cx="5091533" cy="462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 dirty="0"/>
        </a:p>
      </dsp:txBody>
      <dsp:txXfrm>
        <a:off x="1676326" y="3925864"/>
        <a:ext cx="5091533" cy="462866"/>
      </dsp:txXfrm>
    </dsp:sp>
    <dsp:sp modelId="{3DC16EAE-CB44-4FB0-BB1A-D13705CD0E88}">
      <dsp:nvSpPr>
        <dsp:cNvPr id="0" name=""/>
        <dsp:cNvSpPr/>
      </dsp:nvSpPr>
      <dsp:spPr>
        <a:xfrm>
          <a:off x="3512656" y="4604951"/>
          <a:ext cx="1191418" cy="942876"/>
        </a:xfrm>
        <a:prstGeom prst="chevron">
          <a:avLst>
            <a:gd name="adj" fmla="val 70610"/>
          </a:avLst>
        </a:prstGeom>
        <a:solidFill>
          <a:schemeClr val="accent2">
            <a:hueOff val="3277063"/>
            <a:satOff val="-4087"/>
            <a:lumOff val="961"/>
            <a:alphaOff val="0"/>
          </a:schemeClr>
        </a:solidFill>
        <a:ln w="25400" cap="flat" cmpd="sng" algn="ctr">
          <a:solidFill>
            <a:schemeClr val="accent2">
              <a:hueOff val="3277063"/>
              <a:satOff val="-4087"/>
              <a:lumOff val="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A29F1-6ACE-4C64-87D7-97018C493D7E}">
      <dsp:nvSpPr>
        <dsp:cNvPr id="0" name=""/>
        <dsp:cNvSpPr/>
      </dsp:nvSpPr>
      <dsp:spPr>
        <a:xfrm>
          <a:off x="4228299" y="4604951"/>
          <a:ext cx="1191418" cy="942876"/>
        </a:xfrm>
        <a:prstGeom prst="chevron">
          <a:avLst>
            <a:gd name="adj" fmla="val 7061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3B292-7CFE-467E-9EA1-EB69F759388D}">
      <dsp:nvSpPr>
        <dsp:cNvPr id="0" name=""/>
        <dsp:cNvSpPr/>
      </dsp:nvSpPr>
      <dsp:spPr>
        <a:xfrm>
          <a:off x="4944508" y="4604951"/>
          <a:ext cx="1191418" cy="942876"/>
        </a:xfrm>
        <a:prstGeom prst="chevron">
          <a:avLst>
            <a:gd name="adj" fmla="val 7061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C44D9-F7A5-468E-8D8E-0D9D0B78F2F9}">
      <dsp:nvSpPr>
        <dsp:cNvPr id="0" name=""/>
        <dsp:cNvSpPr/>
      </dsp:nvSpPr>
      <dsp:spPr>
        <a:xfrm>
          <a:off x="5660151" y="4604951"/>
          <a:ext cx="1191418" cy="942876"/>
        </a:xfrm>
        <a:prstGeom prst="chevron">
          <a:avLst>
            <a:gd name="adj" fmla="val 70610"/>
          </a:avLst>
        </a:prstGeom>
        <a:solidFill>
          <a:schemeClr val="accent2">
            <a:hueOff val="3979291"/>
            <a:satOff val="-4963"/>
            <a:lumOff val="1167"/>
            <a:alphaOff val="0"/>
          </a:schemeClr>
        </a:solidFill>
        <a:ln w="25400" cap="flat" cmpd="sng" algn="ctr">
          <a:solidFill>
            <a:schemeClr val="accent2">
              <a:hueOff val="3979291"/>
              <a:satOff val="-4963"/>
              <a:lumOff val="11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9B174-0072-4DA8-BC2F-BC02443E6CD0}">
      <dsp:nvSpPr>
        <dsp:cNvPr id="0" name=""/>
        <dsp:cNvSpPr/>
      </dsp:nvSpPr>
      <dsp:spPr>
        <a:xfrm>
          <a:off x="6376361" y="4604951"/>
          <a:ext cx="1191418" cy="942876"/>
        </a:xfrm>
        <a:prstGeom prst="chevron">
          <a:avLst>
            <a:gd name="adj" fmla="val 70610"/>
          </a:avLst>
        </a:prstGeom>
        <a:solidFill>
          <a:schemeClr val="accent2">
            <a:hueOff val="4213367"/>
            <a:satOff val="-5255"/>
            <a:lumOff val="1236"/>
            <a:alphaOff val="0"/>
          </a:schemeClr>
        </a:solidFill>
        <a:ln w="25400" cap="flat" cmpd="sng" algn="ctr">
          <a:solidFill>
            <a:schemeClr val="accent2">
              <a:hueOff val="4213367"/>
              <a:satOff val="-5255"/>
              <a:lumOff val="1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FF748-8D2E-45B0-849B-BEBC7429B787}">
      <dsp:nvSpPr>
        <dsp:cNvPr id="0" name=""/>
        <dsp:cNvSpPr/>
      </dsp:nvSpPr>
      <dsp:spPr>
        <a:xfrm>
          <a:off x="7092004" y="4604951"/>
          <a:ext cx="1191418" cy="942876"/>
        </a:xfrm>
        <a:prstGeom prst="chevron">
          <a:avLst>
            <a:gd name="adj" fmla="val 70610"/>
          </a:avLst>
        </a:prstGeom>
        <a:solidFill>
          <a:schemeClr val="accent2">
            <a:hueOff val="4447443"/>
            <a:satOff val="-5547"/>
            <a:lumOff val="1304"/>
            <a:alphaOff val="0"/>
          </a:schemeClr>
        </a:solidFill>
        <a:ln w="25400" cap="flat" cmpd="sng" algn="ctr">
          <a:solidFill>
            <a:schemeClr val="accent2">
              <a:hueOff val="4447443"/>
              <a:satOff val="-5547"/>
              <a:lumOff val="13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6846D-8C45-408A-A786-8426E724AF67}">
      <dsp:nvSpPr>
        <dsp:cNvPr id="0" name=""/>
        <dsp:cNvSpPr/>
      </dsp:nvSpPr>
      <dsp:spPr>
        <a:xfrm>
          <a:off x="10884087" y="4216919"/>
          <a:ext cx="1191418" cy="942876"/>
        </a:xfrm>
        <a:prstGeom prst="chevron">
          <a:avLst>
            <a:gd name="adj" fmla="val 7061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437A3-7731-4641-950D-A6CC79DEB5D3}">
      <dsp:nvSpPr>
        <dsp:cNvPr id="0" name=""/>
        <dsp:cNvSpPr/>
      </dsp:nvSpPr>
      <dsp:spPr>
        <a:xfrm>
          <a:off x="2049074" y="4069420"/>
          <a:ext cx="8830383" cy="13753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2000" b="1" kern="1200" dirty="0"/>
            <a:t>الاتفاق على الخطوط المنهجية الكبرى لطريقة تقييم مخاطر الفساد في قطاع الصحة</a:t>
          </a:r>
          <a:endParaRPr lang="fr-FR" sz="2000" kern="1200" dirty="0"/>
        </a:p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2000" b="1" kern="1200" dirty="0"/>
            <a:t>التوافق حول المخرجات المنتظرة ثم عر ض المخرجات على لجنة القيادة و على فريق الخبراء للتصديق عليها لتصبح نهائية و تعتمد لإنجاز برنامج تنفيذي و خطة عمل تهدف الى التقليص من مخاطر الفساد</a:t>
          </a:r>
          <a:endParaRPr lang="fr-FR" sz="2000" b="1" kern="1200" dirty="0"/>
        </a:p>
      </dsp:txBody>
      <dsp:txXfrm>
        <a:off x="2049074" y="4069420"/>
        <a:ext cx="8830383" cy="1375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17AE6-71F2-46CA-B577-60B2F342E51A}">
      <dsp:nvSpPr>
        <dsp:cNvPr id="0" name=""/>
        <dsp:cNvSpPr/>
      </dsp:nvSpPr>
      <dsp:spPr>
        <a:xfrm>
          <a:off x="2054371" y="3837"/>
          <a:ext cx="5741596" cy="521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/>
        </a:p>
      </dsp:txBody>
      <dsp:txXfrm>
        <a:off x="2054371" y="3837"/>
        <a:ext cx="5741596" cy="521963"/>
      </dsp:txXfrm>
    </dsp:sp>
    <dsp:sp modelId="{CB67ADB2-8342-409B-BED8-258C26EA5B87}">
      <dsp:nvSpPr>
        <dsp:cNvPr id="0" name=""/>
        <dsp:cNvSpPr/>
      </dsp:nvSpPr>
      <dsp:spPr>
        <a:xfrm>
          <a:off x="2980578" y="653872"/>
          <a:ext cx="1343533" cy="1063258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90FE5-65C8-41BA-8070-D5031B73003E}">
      <dsp:nvSpPr>
        <dsp:cNvPr id="0" name=""/>
        <dsp:cNvSpPr/>
      </dsp:nvSpPr>
      <dsp:spPr>
        <a:xfrm>
          <a:off x="3787591" y="653872"/>
          <a:ext cx="1343533" cy="1063258"/>
        </a:xfrm>
        <a:prstGeom prst="chevron">
          <a:avLst>
            <a:gd name="adj" fmla="val 70610"/>
          </a:avLst>
        </a:prstGeom>
        <a:solidFill>
          <a:schemeClr val="accent2">
            <a:hueOff val="234076"/>
            <a:satOff val="-292"/>
            <a:lumOff val="69"/>
            <a:alphaOff val="0"/>
          </a:schemeClr>
        </a:solidFill>
        <a:ln w="25400" cap="flat" cmpd="sng" algn="ctr">
          <a:solidFill>
            <a:schemeClr val="accent2">
              <a:hueOff val="234076"/>
              <a:satOff val="-292"/>
              <a:lumOff val="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B4B9D-ECBF-4FB1-89C3-EC1F978A81FA}">
      <dsp:nvSpPr>
        <dsp:cNvPr id="0" name=""/>
        <dsp:cNvSpPr/>
      </dsp:nvSpPr>
      <dsp:spPr>
        <a:xfrm>
          <a:off x="4595243" y="653872"/>
          <a:ext cx="1343533" cy="1063258"/>
        </a:xfrm>
        <a:prstGeom prst="chevron">
          <a:avLst>
            <a:gd name="adj" fmla="val 70610"/>
          </a:avLst>
        </a:prstGeom>
        <a:solidFill>
          <a:schemeClr val="accent2">
            <a:hueOff val="468152"/>
            <a:satOff val="-584"/>
            <a:lumOff val="137"/>
            <a:alphaOff val="0"/>
          </a:schemeClr>
        </a:solidFill>
        <a:ln w="25400" cap="flat" cmpd="sng" algn="ctr">
          <a:solidFill>
            <a:schemeClr val="accent2">
              <a:hueOff val="468152"/>
              <a:satOff val="-584"/>
              <a:lumOff val="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01043-DDAD-4DBD-8207-BA731D60BA1D}">
      <dsp:nvSpPr>
        <dsp:cNvPr id="0" name=""/>
        <dsp:cNvSpPr/>
      </dsp:nvSpPr>
      <dsp:spPr>
        <a:xfrm>
          <a:off x="5402256" y="653872"/>
          <a:ext cx="1343533" cy="1063258"/>
        </a:xfrm>
        <a:prstGeom prst="chevron">
          <a:avLst>
            <a:gd name="adj" fmla="val 70610"/>
          </a:avLst>
        </a:prstGeom>
        <a:solidFill>
          <a:schemeClr val="accent2">
            <a:hueOff val="702228"/>
            <a:satOff val="-876"/>
            <a:lumOff val="206"/>
            <a:alphaOff val="0"/>
          </a:schemeClr>
        </a:solidFill>
        <a:ln w="25400" cap="flat" cmpd="sng" algn="ctr">
          <a:solidFill>
            <a:schemeClr val="accent2">
              <a:hueOff val="702228"/>
              <a:satOff val="-876"/>
              <a:lumOff val="2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7A712-DB30-4B7D-86BC-D5922F528725}">
      <dsp:nvSpPr>
        <dsp:cNvPr id="0" name=""/>
        <dsp:cNvSpPr/>
      </dsp:nvSpPr>
      <dsp:spPr>
        <a:xfrm>
          <a:off x="6209907" y="653872"/>
          <a:ext cx="1343533" cy="1063258"/>
        </a:xfrm>
        <a:prstGeom prst="chevron">
          <a:avLst>
            <a:gd name="adj" fmla="val 7061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DD7C1-100A-4AD4-A90E-C036947B99C7}">
      <dsp:nvSpPr>
        <dsp:cNvPr id="0" name=""/>
        <dsp:cNvSpPr/>
      </dsp:nvSpPr>
      <dsp:spPr>
        <a:xfrm>
          <a:off x="7016921" y="653872"/>
          <a:ext cx="1343533" cy="1063258"/>
        </a:xfrm>
        <a:prstGeom prst="chevron">
          <a:avLst>
            <a:gd name="adj" fmla="val 7061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1B53E-BEAF-4DDC-9CA2-4EC6352330D2}">
      <dsp:nvSpPr>
        <dsp:cNvPr id="0" name=""/>
        <dsp:cNvSpPr/>
      </dsp:nvSpPr>
      <dsp:spPr>
        <a:xfrm>
          <a:off x="9724248" y="714903"/>
          <a:ext cx="1343533" cy="1063258"/>
        </a:xfrm>
        <a:prstGeom prst="chevron">
          <a:avLst>
            <a:gd name="adj" fmla="val 70610"/>
          </a:avLst>
        </a:prstGeom>
        <a:solidFill>
          <a:schemeClr val="accent2">
            <a:hueOff val="1404456"/>
            <a:satOff val="-1752"/>
            <a:lumOff val="412"/>
            <a:alphaOff val="0"/>
          </a:schemeClr>
        </a:solidFill>
        <a:ln w="25400" cap="flat" cmpd="sng" algn="ctr">
          <a:solidFill>
            <a:schemeClr val="accent2">
              <a:hueOff val="1404456"/>
              <a:satOff val="-1752"/>
              <a:lumOff val="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0F113-A22B-4BCE-BCC7-CFA50FA43B3E}">
      <dsp:nvSpPr>
        <dsp:cNvPr id="0" name=""/>
        <dsp:cNvSpPr/>
      </dsp:nvSpPr>
      <dsp:spPr>
        <a:xfrm>
          <a:off x="2054371" y="525800"/>
          <a:ext cx="7668651" cy="13194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2400" b="1" kern="1200" dirty="0"/>
            <a:t>اصدار نصوص قانونية تحدد تركيبة و صلاحيات لجنة القيادة التي تتولى الاشراف و متابعة عمل مختلف اللجان التي تعمل ضمن تقييم مخاطر الفساد و مقاومته</a:t>
          </a:r>
          <a:endParaRPr lang="fr-FR" sz="2400" kern="1200" dirty="0"/>
        </a:p>
      </dsp:txBody>
      <dsp:txXfrm>
        <a:off x="2054371" y="525800"/>
        <a:ext cx="7668651" cy="1319401"/>
      </dsp:txXfrm>
    </dsp:sp>
    <dsp:sp modelId="{437ADC00-F122-469A-9E74-BD1038973362}">
      <dsp:nvSpPr>
        <dsp:cNvPr id="0" name=""/>
        <dsp:cNvSpPr/>
      </dsp:nvSpPr>
      <dsp:spPr>
        <a:xfrm>
          <a:off x="2054371" y="1905378"/>
          <a:ext cx="5741596" cy="521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/>
        </a:p>
      </dsp:txBody>
      <dsp:txXfrm>
        <a:off x="2054371" y="1905378"/>
        <a:ext cx="5741596" cy="521963"/>
      </dsp:txXfrm>
    </dsp:sp>
    <dsp:sp modelId="{B8F4D1CB-B2DA-44D7-908A-0A62451B1618}">
      <dsp:nvSpPr>
        <dsp:cNvPr id="0" name=""/>
        <dsp:cNvSpPr/>
      </dsp:nvSpPr>
      <dsp:spPr>
        <a:xfrm>
          <a:off x="3053601" y="2647125"/>
          <a:ext cx="1343533" cy="1063258"/>
        </a:xfrm>
        <a:prstGeom prst="chevron">
          <a:avLst>
            <a:gd name="adj" fmla="val 70610"/>
          </a:avLst>
        </a:prstGeom>
        <a:solidFill>
          <a:schemeClr val="accent2">
            <a:hueOff val="1638532"/>
            <a:satOff val="-2044"/>
            <a:lumOff val="481"/>
            <a:alphaOff val="0"/>
          </a:schemeClr>
        </a:solidFill>
        <a:ln w="25400" cap="flat" cmpd="sng" algn="ctr">
          <a:solidFill>
            <a:schemeClr val="accent2">
              <a:hueOff val="1638532"/>
              <a:satOff val="-2044"/>
              <a:lumOff val="4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1F30A-E8DC-4D96-85C7-1E31C64949D4}">
      <dsp:nvSpPr>
        <dsp:cNvPr id="0" name=""/>
        <dsp:cNvSpPr/>
      </dsp:nvSpPr>
      <dsp:spPr>
        <a:xfrm>
          <a:off x="3860614" y="2647125"/>
          <a:ext cx="1343533" cy="1063258"/>
        </a:xfrm>
        <a:prstGeom prst="chevron">
          <a:avLst>
            <a:gd name="adj" fmla="val 7061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FD756-2FF7-4855-BDEF-7402ECCA82F7}">
      <dsp:nvSpPr>
        <dsp:cNvPr id="0" name=""/>
        <dsp:cNvSpPr/>
      </dsp:nvSpPr>
      <dsp:spPr>
        <a:xfrm>
          <a:off x="4668265" y="2647125"/>
          <a:ext cx="1343533" cy="1063258"/>
        </a:xfrm>
        <a:prstGeom prst="chevron">
          <a:avLst>
            <a:gd name="adj" fmla="val 70610"/>
          </a:avLst>
        </a:prstGeom>
        <a:solidFill>
          <a:schemeClr val="accent2">
            <a:hueOff val="2106683"/>
            <a:satOff val="-2628"/>
            <a:lumOff val="618"/>
            <a:alphaOff val="0"/>
          </a:schemeClr>
        </a:solidFill>
        <a:ln w="25400" cap="flat" cmpd="sng" algn="ctr">
          <a:solidFill>
            <a:schemeClr val="accent2">
              <a:hueOff val="2106683"/>
              <a:satOff val="-2628"/>
              <a:lumOff val="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114DD-CC49-4320-AD32-20D6A44B4557}">
      <dsp:nvSpPr>
        <dsp:cNvPr id="0" name=""/>
        <dsp:cNvSpPr/>
      </dsp:nvSpPr>
      <dsp:spPr>
        <a:xfrm>
          <a:off x="5475279" y="2647125"/>
          <a:ext cx="1343533" cy="1063258"/>
        </a:xfrm>
        <a:prstGeom prst="chevron">
          <a:avLst>
            <a:gd name="adj" fmla="val 7061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0B0D1-AFDB-44E0-A3BB-E0490ADF706C}">
      <dsp:nvSpPr>
        <dsp:cNvPr id="0" name=""/>
        <dsp:cNvSpPr/>
      </dsp:nvSpPr>
      <dsp:spPr>
        <a:xfrm>
          <a:off x="6282930" y="2647125"/>
          <a:ext cx="1343533" cy="1063258"/>
        </a:xfrm>
        <a:prstGeom prst="chevron">
          <a:avLst>
            <a:gd name="adj" fmla="val 70610"/>
          </a:avLst>
        </a:prstGeom>
        <a:solidFill>
          <a:schemeClr val="accent2">
            <a:hueOff val="2574836"/>
            <a:satOff val="-3211"/>
            <a:lumOff val="755"/>
            <a:alphaOff val="0"/>
          </a:schemeClr>
        </a:solidFill>
        <a:ln w="25400" cap="flat" cmpd="sng" algn="ctr">
          <a:solidFill>
            <a:schemeClr val="accent2">
              <a:hueOff val="2574836"/>
              <a:satOff val="-3211"/>
              <a:lumOff val="7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3ADAB-7520-40ED-B885-29E4F773DE1F}">
      <dsp:nvSpPr>
        <dsp:cNvPr id="0" name=""/>
        <dsp:cNvSpPr/>
      </dsp:nvSpPr>
      <dsp:spPr>
        <a:xfrm>
          <a:off x="7089943" y="2647125"/>
          <a:ext cx="1343533" cy="1063258"/>
        </a:xfrm>
        <a:prstGeom prst="chevron">
          <a:avLst>
            <a:gd name="adj" fmla="val 7061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0412D-6D51-414B-B990-7A048F99030C}">
      <dsp:nvSpPr>
        <dsp:cNvPr id="0" name=""/>
        <dsp:cNvSpPr/>
      </dsp:nvSpPr>
      <dsp:spPr>
        <a:xfrm>
          <a:off x="10026491" y="2722425"/>
          <a:ext cx="1343533" cy="1063258"/>
        </a:xfrm>
        <a:prstGeom prst="chevron">
          <a:avLst>
            <a:gd name="adj" fmla="val 70610"/>
          </a:avLst>
        </a:prstGeom>
        <a:solidFill>
          <a:schemeClr val="accent2">
            <a:hueOff val="3042987"/>
            <a:satOff val="-3795"/>
            <a:lumOff val="892"/>
            <a:alphaOff val="0"/>
          </a:schemeClr>
        </a:solidFill>
        <a:ln w="25400" cap="flat" cmpd="sng" algn="ctr">
          <a:solidFill>
            <a:schemeClr val="accent2">
              <a:hueOff val="3042987"/>
              <a:satOff val="-3795"/>
              <a:lumOff val="8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19827-EECD-424A-918C-5C33A3DF6CA8}">
      <dsp:nvSpPr>
        <dsp:cNvPr id="0" name=""/>
        <dsp:cNvSpPr/>
      </dsp:nvSpPr>
      <dsp:spPr>
        <a:xfrm>
          <a:off x="2054371" y="2427341"/>
          <a:ext cx="7814696" cy="15028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ar-TN" sz="2400" b="1" kern="1200" dirty="0">
              <a:cs typeface="Times New Roman" panose="02020603050405020304" pitchFamily="18" charset="0"/>
            </a:rPr>
            <a:t>اصدار منشور وزاري يقنن وضع الفريق الوطني لمكافحة الفساد</a:t>
          </a:r>
          <a:endParaRPr lang="fr-FR" sz="2400" kern="1200" dirty="0"/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ar-TN" sz="2400" b="1" kern="1200" dirty="0">
              <a:cs typeface="Times New Roman" panose="02020603050405020304" pitchFamily="18" charset="0"/>
            </a:rPr>
            <a:t>اصدار تكليف رسمي للوحدة المركزية للحوكمة بوزارة الصحة بتنسيق و التسهيل  اللوجستي لعمل الفريق الوطني لمقاومة الفساد في المستوى القطاعي</a:t>
          </a:r>
          <a:endParaRPr lang="fr-FR" sz="2400" kern="1200" dirty="0"/>
        </a:p>
      </dsp:txBody>
      <dsp:txXfrm>
        <a:off x="2054371" y="2427341"/>
        <a:ext cx="7814696" cy="1502826"/>
      </dsp:txXfrm>
    </dsp:sp>
    <dsp:sp modelId="{DD1ECA6C-AAA0-4A96-A618-620D4C5BF986}">
      <dsp:nvSpPr>
        <dsp:cNvPr id="0" name=""/>
        <dsp:cNvSpPr/>
      </dsp:nvSpPr>
      <dsp:spPr>
        <a:xfrm>
          <a:off x="2054371" y="3990343"/>
          <a:ext cx="5741596" cy="521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/>
        </a:p>
      </dsp:txBody>
      <dsp:txXfrm>
        <a:off x="2054371" y="3990343"/>
        <a:ext cx="5741596" cy="521963"/>
      </dsp:txXfrm>
    </dsp:sp>
    <dsp:sp modelId="{0C90A4E5-B158-4726-9E7B-953B83033875}">
      <dsp:nvSpPr>
        <dsp:cNvPr id="0" name=""/>
        <dsp:cNvSpPr/>
      </dsp:nvSpPr>
      <dsp:spPr>
        <a:xfrm>
          <a:off x="3174433" y="4591311"/>
          <a:ext cx="1343533" cy="1063258"/>
        </a:xfrm>
        <a:prstGeom prst="chevron">
          <a:avLst>
            <a:gd name="adj" fmla="val 70610"/>
          </a:avLst>
        </a:prstGeom>
        <a:solidFill>
          <a:schemeClr val="accent2">
            <a:hueOff val="3277063"/>
            <a:satOff val="-4087"/>
            <a:lumOff val="961"/>
            <a:alphaOff val="0"/>
          </a:schemeClr>
        </a:solidFill>
        <a:ln w="25400" cap="flat" cmpd="sng" algn="ctr">
          <a:solidFill>
            <a:schemeClr val="accent2">
              <a:hueOff val="3277063"/>
              <a:satOff val="-4087"/>
              <a:lumOff val="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0CD00-EB1F-4E26-B066-9F95315F237B}">
      <dsp:nvSpPr>
        <dsp:cNvPr id="0" name=""/>
        <dsp:cNvSpPr/>
      </dsp:nvSpPr>
      <dsp:spPr>
        <a:xfrm>
          <a:off x="3981447" y="4591311"/>
          <a:ext cx="1343533" cy="1063258"/>
        </a:xfrm>
        <a:prstGeom prst="chevron">
          <a:avLst>
            <a:gd name="adj" fmla="val 7061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A7CBD-DB3A-4A6A-BA35-34BC760B1937}">
      <dsp:nvSpPr>
        <dsp:cNvPr id="0" name=""/>
        <dsp:cNvSpPr/>
      </dsp:nvSpPr>
      <dsp:spPr>
        <a:xfrm>
          <a:off x="4789098" y="4591311"/>
          <a:ext cx="1343533" cy="1063258"/>
        </a:xfrm>
        <a:prstGeom prst="chevron">
          <a:avLst>
            <a:gd name="adj" fmla="val 7061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A9AA4-8728-442E-BB6C-DFB5F8BA4C8A}">
      <dsp:nvSpPr>
        <dsp:cNvPr id="0" name=""/>
        <dsp:cNvSpPr/>
      </dsp:nvSpPr>
      <dsp:spPr>
        <a:xfrm>
          <a:off x="5596111" y="4591311"/>
          <a:ext cx="1343533" cy="1063258"/>
        </a:xfrm>
        <a:prstGeom prst="chevron">
          <a:avLst>
            <a:gd name="adj" fmla="val 70610"/>
          </a:avLst>
        </a:prstGeom>
        <a:solidFill>
          <a:schemeClr val="accent2">
            <a:hueOff val="3979291"/>
            <a:satOff val="-4963"/>
            <a:lumOff val="1167"/>
            <a:alphaOff val="0"/>
          </a:schemeClr>
        </a:solidFill>
        <a:ln w="25400" cap="flat" cmpd="sng" algn="ctr">
          <a:solidFill>
            <a:schemeClr val="accent2">
              <a:hueOff val="3979291"/>
              <a:satOff val="-4963"/>
              <a:lumOff val="11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E79DA-F187-4CB5-8F4D-0A3587787FDF}">
      <dsp:nvSpPr>
        <dsp:cNvPr id="0" name=""/>
        <dsp:cNvSpPr/>
      </dsp:nvSpPr>
      <dsp:spPr>
        <a:xfrm>
          <a:off x="6403762" y="4591311"/>
          <a:ext cx="1343533" cy="1063258"/>
        </a:xfrm>
        <a:prstGeom prst="chevron">
          <a:avLst>
            <a:gd name="adj" fmla="val 70610"/>
          </a:avLst>
        </a:prstGeom>
        <a:solidFill>
          <a:schemeClr val="accent2">
            <a:hueOff val="4213367"/>
            <a:satOff val="-5255"/>
            <a:lumOff val="1236"/>
            <a:alphaOff val="0"/>
          </a:schemeClr>
        </a:solidFill>
        <a:ln w="25400" cap="flat" cmpd="sng" algn="ctr">
          <a:solidFill>
            <a:schemeClr val="accent2">
              <a:hueOff val="4213367"/>
              <a:satOff val="-5255"/>
              <a:lumOff val="1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BC3E8-6C12-4740-BE1D-B064245F4622}">
      <dsp:nvSpPr>
        <dsp:cNvPr id="0" name=""/>
        <dsp:cNvSpPr/>
      </dsp:nvSpPr>
      <dsp:spPr>
        <a:xfrm>
          <a:off x="7210776" y="4591311"/>
          <a:ext cx="1343533" cy="1063258"/>
        </a:xfrm>
        <a:prstGeom prst="chevron">
          <a:avLst>
            <a:gd name="adj" fmla="val 70610"/>
          </a:avLst>
        </a:prstGeom>
        <a:solidFill>
          <a:schemeClr val="accent2">
            <a:hueOff val="4447443"/>
            <a:satOff val="-5547"/>
            <a:lumOff val="1304"/>
            <a:alphaOff val="0"/>
          </a:schemeClr>
        </a:solidFill>
        <a:ln w="25400" cap="flat" cmpd="sng" algn="ctr">
          <a:solidFill>
            <a:schemeClr val="accent2">
              <a:hueOff val="4447443"/>
              <a:satOff val="-5547"/>
              <a:lumOff val="13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816C9-0A6D-49A0-91E1-E91E6CBACBCF}">
      <dsp:nvSpPr>
        <dsp:cNvPr id="0" name=""/>
        <dsp:cNvSpPr/>
      </dsp:nvSpPr>
      <dsp:spPr>
        <a:xfrm>
          <a:off x="10185171" y="4307060"/>
          <a:ext cx="1343533" cy="1063258"/>
        </a:xfrm>
        <a:prstGeom prst="chevron">
          <a:avLst>
            <a:gd name="adj" fmla="val 7061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6FBE4-5F63-413C-AC6A-F7A11467B4AA}">
      <dsp:nvSpPr>
        <dsp:cNvPr id="0" name=""/>
        <dsp:cNvSpPr/>
      </dsp:nvSpPr>
      <dsp:spPr>
        <a:xfrm>
          <a:off x="2054371" y="4237025"/>
          <a:ext cx="8056361" cy="1221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/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ar-TN" sz="2400" b="1" kern="1200" dirty="0">
              <a:cs typeface="Times New Roman" panose="02020603050405020304" pitchFamily="18" charset="0"/>
            </a:rPr>
            <a:t>اصدار مذكرات داخلية في تسمية أعضاء اللجان الفنية التي تنجز تقييم مخاطر الفساد في قطاع الصحة</a:t>
          </a:r>
        </a:p>
      </dsp:txBody>
      <dsp:txXfrm>
        <a:off x="2054371" y="4237025"/>
        <a:ext cx="8056361" cy="12212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B58C7-0AFB-481D-8898-6A4DFCF8DD28}">
      <dsp:nvSpPr>
        <dsp:cNvPr id="0" name=""/>
        <dsp:cNvSpPr/>
      </dsp:nvSpPr>
      <dsp:spPr>
        <a:xfrm>
          <a:off x="366434" y="707801"/>
          <a:ext cx="10995392" cy="1828062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TN" sz="3200" b="1" kern="1200" dirty="0">
              <a:effectLst/>
            </a:rPr>
            <a:t>نقطة القرار:”التصرف في الادوية في الاقسام </a:t>
          </a:r>
          <a:r>
            <a:rPr lang="ar-TN" sz="3200" b="1" kern="1200" dirty="0" err="1">
              <a:effectLst/>
            </a:rPr>
            <a:t>الاستشفائية</a:t>
          </a:r>
          <a:r>
            <a:rPr lang="ar-TN" sz="3200" b="1" kern="1200" dirty="0">
              <a:effectLst/>
            </a:rPr>
            <a:t>“ مصنفة نقطة قرار ذات مخاطر فساد عالية</a:t>
          </a:r>
          <a:endParaRPr lang="fr-FR" sz="3200" b="1" kern="1200" dirty="0"/>
        </a:p>
      </dsp:txBody>
      <dsp:txXfrm>
        <a:off x="419976" y="761343"/>
        <a:ext cx="8151163" cy="1720978"/>
      </dsp:txXfrm>
    </dsp:sp>
    <dsp:sp modelId="{0C38D8A5-0E0D-4B88-AEBE-8B2BDEBD43DD}">
      <dsp:nvSpPr>
        <dsp:cNvPr id="0" name=""/>
        <dsp:cNvSpPr/>
      </dsp:nvSpPr>
      <dsp:spPr>
        <a:xfrm>
          <a:off x="475585" y="2937341"/>
          <a:ext cx="11163039" cy="282463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TN" sz="3200" b="1" kern="1200" dirty="0"/>
            <a:t>القرار رقم 1: تعميم استعمال </a:t>
          </a:r>
          <a:r>
            <a:rPr lang="ar-TN" sz="3200" b="1" kern="1200" dirty="0" err="1"/>
            <a:t>التطبيقة</a:t>
          </a:r>
          <a:r>
            <a:rPr lang="ar-TN" sz="3200" b="1" kern="1200" dirty="0"/>
            <a:t> </a:t>
          </a:r>
          <a:r>
            <a:rPr lang="ar-TN" sz="3200" b="1" kern="1200" dirty="0" err="1"/>
            <a:t>الاعلامية </a:t>
          </a:r>
          <a:r>
            <a:rPr lang="ar-TN" sz="3200" b="1" kern="1200" dirty="0"/>
            <a:t>”الصرف اليومي و الاسمي </a:t>
          </a:r>
          <a:r>
            <a:rPr lang="ar-TN" sz="3200" b="1" kern="1200" dirty="0" err="1"/>
            <a:t>للادوية</a:t>
          </a:r>
          <a:r>
            <a:rPr lang="ar-TN" sz="3200" b="1" kern="1200" dirty="0"/>
            <a:t>“ داخل الاقسام </a:t>
          </a:r>
          <a:r>
            <a:rPr lang="ar-TN" sz="3200" b="1" kern="1200" dirty="0" err="1"/>
            <a:t>الاستشفائية“</a:t>
          </a:r>
          <a:r>
            <a:rPr lang="ar-TN" sz="3200" b="1" kern="1200" dirty="0"/>
            <a:t> </a:t>
          </a:r>
          <a:endParaRPr lang="fr-FR" sz="3200" b="1" kern="1200" dirty="0"/>
        </a:p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/>
            <a:t>» </a:t>
          </a:r>
          <a:r>
            <a:rPr lang="ar-TN" sz="3200" b="1" kern="1200" dirty="0"/>
            <a:t>القرار رقم 2: تامين نقل الادوية داخل اروقة المستشفى عن طريق شراء و </a:t>
          </a:r>
          <a:r>
            <a:rPr lang="ar-TN" sz="3200" b="1" kern="1200" dirty="0" err="1"/>
            <a:t>استعمال </a:t>
          </a:r>
          <a:r>
            <a:rPr lang="ar-TN" sz="3200" b="1" kern="1200" dirty="0"/>
            <a:t>”خزانات ادوية </a:t>
          </a:r>
          <a:r>
            <a:rPr lang="ar-TN" sz="3200" b="1" kern="1200" dirty="0" err="1"/>
            <a:t>ذكية“</a:t>
          </a:r>
          <a:r>
            <a:rPr lang="ar-TN" sz="3200" b="1" kern="1200" dirty="0"/>
            <a:t> </a:t>
          </a:r>
          <a:endParaRPr lang="fr-FR" sz="3200" b="1" kern="1200" dirty="0"/>
        </a:p>
      </dsp:txBody>
      <dsp:txXfrm>
        <a:off x="558316" y="3020072"/>
        <a:ext cx="7175043" cy="2659175"/>
      </dsp:txXfrm>
    </dsp:sp>
    <dsp:sp modelId="{747C534A-0DBD-4139-B304-CD040F4C86B1}">
      <dsp:nvSpPr>
        <dsp:cNvPr id="0" name=""/>
        <dsp:cNvSpPr/>
      </dsp:nvSpPr>
      <dsp:spPr>
        <a:xfrm>
          <a:off x="9522136" y="1470511"/>
          <a:ext cx="1694412" cy="169441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>
        <a:off x="9903379" y="1470511"/>
        <a:ext cx="931926" cy="12750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3981A-F7C6-46FE-A81D-3ED6A92C65DF}">
      <dsp:nvSpPr>
        <dsp:cNvPr id="0" name=""/>
        <dsp:cNvSpPr/>
      </dsp:nvSpPr>
      <dsp:spPr>
        <a:xfrm>
          <a:off x="1651144" y="49003"/>
          <a:ext cx="9356488" cy="974356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TN" sz="2800" b="1" u="sng" kern="1200" dirty="0">
              <a:effectLst/>
            </a:rPr>
            <a:t>نقطة </a:t>
          </a:r>
          <a:r>
            <a:rPr lang="ar-TN" sz="2800" b="1" u="sng" kern="1200" dirty="0" err="1">
              <a:effectLst/>
            </a:rPr>
            <a:t>القرار </a:t>
          </a:r>
          <a:r>
            <a:rPr lang="ar-TN" sz="2800" b="1" u="sng" kern="1200" dirty="0">
              <a:effectLst/>
            </a:rPr>
            <a:t>:التسجيل لتلقي الخدمة</a:t>
          </a:r>
          <a:r>
            <a:rPr lang="ar-TN" sz="2800" b="1" u="none" kern="1200" dirty="0">
              <a:effectLst/>
            </a:rPr>
            <a:t>: التلاعب بافتتاح الحق في التسجيل من اشكال الفساد الاكثر تداولا </a:t>
          </a:r>
          <a:endParaRPr lang="fr-FR" sz="2800" u="none" kern="1200" dirty="0"/>
        </a:p>
      </dsp:txBody>
      <dsp:txXfrm>
        <a:off x="1679682" y="77541"/>
        <a:ext cx="6931226" cy="917280"/>
      </dsp:txXfrm>
    </dsp:sp>
    <dsp:sp modelId="{0AED2E44-1C28-4DE9-AD75-6F09564871CA}">
      <dsp:nvSpPr>
        <dsp:cNvPr id="0" name=""/>
        <dsp:cNvSpPr/>
      </dsp:nvSpPr>
      <dsp:spPr>
        <a:xfrm>
          <a:off x="0" y="1122027"/>
          <a:ext cx="9793623" cy="1672958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TN" sz="2800" kern="1200" dirty="0"/>
            <a:t>الاجراء التصحيحي: هندسة و تنفيذ </a:t>
          </a:r>
          <a:r>
            <a:rPr lang="ar-TN" sz="2800" kern="1200" dirty="0" err="1"/>
            <a:t>تطبيقة</a:t>
          </a:r>
          <a:r>
            <a:rPr lang="ar-TN" sz="2800" kern="1200" dirty="0"/>
            <a:t> اعلامية تتيح الدخول التبادل الحيني لبيانات الصندوق الوطني للتامين على المرض والتثبت من صحة افتتاح الحق لتلقي الخدمة </a:t>
          </a:r>
          <a:endParaRPr lang="fr-FR" sz="2800" kern="1200" dirty="0"/>
        </a:p>
      </dsp:txBody>
      <dsp:txXfrm>
        <a:off x="48999" y="1171026"/>
        <a:ext cx="6314787" cy="1574960"/>
      </dsp:txXfrm>
    </dsp:sp>
    <dsp:sp modelId="{E6870917-8629-4E29-BFBE-D163AC5E7BD1}">
      <dsp:nvSpPr>
        <dsp:cNvPr id="0" name=""/>
        <dsp:cNvSpPr/>
      </dsp:nvSpPr>
      <dsp:spPr>
        <a:xfrm>
          <a:off x="7489110" y="632213"/>
          <a:ext cx="1578790" cy="157879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</a:schemeClr>
        </a:solidFill>
        <a:ln w="127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>
        <a:off x="7844338" y="632213"/>
        <a:ext cx="868334" cy="11880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15EFD-97B0-4282-A4FF-2A41D826BC12}">
      <dsp:nvSpPr>
        <dsp:cNvPr id="0" name=""/>
        <dsp:cNvSpPr/>
      </dsp:nvSpPr>
      <dsp:spPr>
        <a:xfrm>
          <a:off x="0" y="437463"/>
          <a:ext cx="1780082" cy="71203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TN" sz="1600" b="1" kern="1200" dirty="0">
              <a:solidFill>
                <a:schemeClr val="tx1"/>
              </a:solidFill>
            </a:rPr>
            <a:t>ال</a:t>
          </a:r>
          <a:r>
            <a:rPr lang="ar-DZ" sz="1600" b="1" kern="1200" dirty="0">
              <a:solidFill>
                <a:schemeClr val="tx1"/>
              </a:solidFill>
            </a:rPr>
            <a:t>اختصاص المهني</a:t>
          </a:r>
          <a:endParaRPr lang="fr-FR" sz="1600" b="1" kern="1200" dirty="0">
            <a:solidFill>
              <a:schemeClr val="tx1"/>
            </a:solidFill>
          </a:endParaRPr>
        </a:p>
      </dsp:txBody>
      <dsp:txXfrm>
        <a:off x="0" y="437463"/>
        <a:ext cx="1780082" cy="712032"/>
      </dsp:txXfrm>
    </dsp:sp>
    <dsp:sp modelId="{6AA12CB3-2DD1-4AF0-92CA-6420EE7F7166}">
      <dsp:nvSpPr>
        <dsp:cNvPr id="0" name=""/>
        <dsp:cNvSpPr/>
      </dsp:nvSpPr>
      <dsp:spPr>
        <a:xfrm>
          <a:off x="4643" y="1138445"/>
          <a:ext cx="1780082" cy="2854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TN" sz="1600" kern="1200">
              <a:solidFill>
                <a:schemeClr val="tx1"/>
              </a:solidFill>
            </a:rPr>
            <a:t>16 اختصاص </a:t>
          </a:r>
          <a:r>
            <a:rPr lang="ar-DZ" sz="1600" kern="1200">
              <a:solidFill>
                <a:schemeClr val="tx1"/>
              </a:solidFill>
            </a:rPr>
            <a:t>فني</a:t>
          </a:r>
          <a:endParaRPr lang="fr-FR" sz="1600" kern="1200" dirty="0">
            <a:solidFill>
              <a:schemeClr val="tx1"/>
            </a:solidFill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1600" kern="1200" dirty="0">
              <a:solidFill>
                <a:schemeClr val="tx1"/>
              </a:solidFill>
            </a:rPr>
            <a:t>9 رؤساء خلايا </a:t>
          </a:r>
          <a:r>
            <a:rPr lang="ar-DZ" sz="1600" kern="1200" dirty="0" err="1">
              <a:solidFill>
                <a:schemeClr val="tx1"/>
              </a:solidFill>
            </a:rPr>
            <a:t>حوكمة</a:t>
          </a:r>
          <a:endParaRPr lang="fr-FR" sz="1600" kern="1200" dirty="0">
            <a:solidFill>
              <a:schemeClr val="tx1"/>
            </a:solidFill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1600" kern="1200" dirty="0">
              <a:solidFill>
                <a:schemeClr val="tx1"/>
              </a:solidFill>
            </a:rPr>
            <a:t>7 إدارة عامة و إدارة</a:t>
          </a:r>
          <a:endParaRPr lang="fr-FR" sz="1600" kern="1200" dirty="0">
            <a:solidFill>
              <a:schemeClr val="tx1"/>
            </a:solidFill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1600" kern="1200" dirty="0">
              <a:solidFill>
                <a:schemeClr val="tx1"/>
              </a:solidFill>
            </a:rPr>
            <a:t>5 متفقد</a:t>
          </a:r>
          <a:endParaRPr lang="fr-FR" sz="1600" kern="1200" dirty="0">
            <a:solidFill>
              <a:schemeClr val="tx1"/>
            </a:solidFill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600" kern="1200" dirty="0">
            <a:solidFill>
              <a:schemeClr val="tx1"/>
            </a:solidFill>
          </a:endParaRPr>
        </a:p>
        <a:p>
          <a:pPr marL="57150" lvl="1" indent="-57150" algn="r" defTabSz="222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500" kern="1200" dirty="0"/>
        </a:p>
      </dsp:txBody>
      <dsp:txXfrm>
        <a:off x="4643" y="1138445"/>
        <a:ext cx="1780082" cy="2854800"/>
      </dsp:txXfrm>
    </dsp:sp>
    <dsp:sp modelId="{17D6E801-36B2-431D-AA65-A806A6CCF597}">
      <dsp:nvSpPr>
        <dsp:cNvPr id="0" name=""/>
        <dsp:cNvSpPr/>
      </dsp:nvSpPr>
      <dsp:spPr>
        <a:xfrm>
          <a:off x="2056793" y="419727"/>
          <a:ext cx="1780082" cy="71203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1600" b="1" kern="1200" dirty="0">
              <a:solidFill>
                <a:schemeClr val="tx1"/>
              </a:solidFill>
            </a:rPr>
            <a:t>الوظيفة</a:t>
          </a:r>
          <a:endParaRPr lang="fr-FR" sz="1600" b="1" kern="1200" dirty="0">
            <a:solidFill>
              <a:schemeClr val="tx1"/>
            </a:solidFill>
          </a:endParaRPr>
        </a:p>
      </dsp:txBody>
      <dsp:txXfrm>
        <a:off x="2056793" y="419727"/>
        <a:ext cx="1780082" cy="712032"/>
      </dsp:txXfrm>
    </dsp:sp>
    <dsp:sp modelId="{A035907E-B326-41A2-8598-4240E26C800F}">
      <dsp:nvSpPr>
        <dsp:cNvPr id="0" name=""/>
        <dsp:cNvSpPr/>
      </dsp:nvSpPr>
      <dsp:spPr>
        <a:xfrm>
          <a:off x="2056793" y="1134192"/>
          <a:ext cx="1780082" cy="2854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1600" kern="1200" dirty="0">
              <a:solidFill>
                <a:schemeClr val="tx1"/>
              </a:solidFill>
            </a:rPr>
            <a:t> 4 مكلف بمأمورية</a:t>
          </a:r>
          <a:endParaRPr lang="fr-FR" sz="1600" kern="1200" dirty="0">
            <a:solidFill>
              <a:schemeClr val="tx1"/>
            </a:solidFill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1600" kern="1200" dirty="0">
              <a:solidFill>
                <a:schemeClr val="tx1"/>
              </a:solidFill>
            </a:rPr>
            <a:t>4 مدير عام</a:t>
          </a:r>
          <a:endParaRPr lang="fr-FR" sz="1600" kern="1200" dirty="0">
            <a:solidFill>
              <a:schemeClr val="tx1"/>
            </a:solidFill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1600" kern="1200" dirty="0">
              <a:solidFill>
                <a:schemeClr val="tx1"/>
              </a:solidFill>
            </a:rPr>
            <a:t>11 مدير</a:t>
          </a:r>
          <a:endParaRPr lang="fr-FR" sz="1600" kern="1200" dirty="0">
            <a:solidFill>
              <a:schemeClr val="tx1"/>
            </a:solidFill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1600" kern="1200" dirty="0">
              <a:solidFill>
                <a:schemeClr val="tx1"/>
              </a:solidFill>
            </a:rPr>
            <a:t>7 </a:t>
          </a:r>
          <a:r>
            <a:rPr lang="ar-DZ" sz="1600" kern="1200" dirty="0" err="1">
              <a:solidFill>
                <a:schemeClr val="tx1"/>
              </a:solidFill>
            </a:rPr>
            <a:t>كاهية</a:t>
          </a:r>
          <a:r>
            <a:rPr lang="ar-DZ" sz="1600" kern="1200" dirty="0">
              <a:solidFill>
                <a:schemeClr val="tx1"/>
              </a:solidFill>
            </a:rPr>
            <a:t> مدير</a:t>
          </a:r>
          <a:endParaRPr lang="fr-FR" sz="1600" kern="1200" dirty="0">
            <a:solidFill>
              <a:schemeClr val="tx1"/>
            </a:solidFill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1600" kern="1200" dirty="0">
              <a:solidFill>
                <a:schemeClr val="tx1"/>
              </a:solidFill>
            </a:rPr>
            <a:t>2 رئيس قسم صحي/استشفائي</a:t>
          </a:r>
          <a:endParaRPr lang="fr-FR" sz="1600" kern="1200" dirty="0">
            <a:solidFill>
              <a:schemeClr val="tx1"/>
            </a:solidFill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1600" kern="1200" dirty="0">
              <a:solidFill>
                <a:schemeClr val="tx1"/>
              </a:solidFill>
            </a:rPr>
            <a:t>4 رئيس مصلحة </a:t>
          </a:r>
          <a:endParaRPr lang="fr-FR" sz="1600" kern="1200" dirty="0">
            <a:solidFill>
              <a:schemeClr val="tx1"/>
            </a:solidFill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600" kern="1200" dirty="0">
            <a:solidFill>
              <a:schemeClr val="tx1"/>
            </a:solidFill>
          </a:endParaRPr>
        </a:p>
      </dsp:txBody>
      <dsp:txXfrm>
        <a:off x="2056793" y="1134192"/>
        <a:ext cx="1780082" cy="2854800"/>
      </dsp:txXfrm>
    </dsp:sp>
    <dsp:sp modelId="{08BEB30A-F589-401C-9D34-1AE61484C522}">
      <dsp:nvSpPr>
        <dsp:cNvPr id="0" name=""/>
        <dsp:cNvSpPr/>
      </dsp:nvSpPr>
      <dsp:spPr>
        <a:xfrm>
          <a:off x="4086088" y="419727"/>
          <a:ext cx="1780082" cy="71203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1600" b="1" kern="1200" dirty="0">
              <a:solidFill>
                <a:schemeClr val="tx1"/>
              </a:solidFill>
            </a:rPr>
            <a:t>الشهادة العلمية</a:t>
          </a:r>
          <a:endParaRPr lang="fr-FR" sz="1600" b="1" kern="1200" dirty="0">
            <a:solidFill>
              <a:schemeClr val="tx1"/>
            </a:solidFill>
          </a:endParaRPr>
        </a:p>
      </dsp:txBody>
      <dsp:txXfrm>
        <a:off x="4086088" y="419727"/>
        <a:ext cx="1780082" cy="712032"/>
      </dsp:txXfrm>
    </dsp:sp>
    <dsp:sp modelId="{9F6C9E1B-F008-4AC9-97C7-EA1B978B972E}">
      <dsp:nvSpPr>
        <dsp:cNvPr id="0" name=""/>
        <dsp:cNvSpPr/>
      </dsp:nvSpPr>
      <dsp:spPr>
        <a:xfrm>
          <a:off x="4086088" y="1134192"/>
          <a:ext cx="1780082" cy="2854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1600" kern="1200" dirty="0">
              <a:solidFill>
                <a:schemeClr val="tx1"/>
              </a:solidFill>
            </a:rPr>
            <a:t>11تصرف- محاسبة – مالية- اقتصاد</a:t>
          </a:r>
          <a:endParaRPr lang="fr-FR" sz="1600" kern="1200" dirty="0">
            <a:solidFill>
              <a:schemeClr val="tx1"/>
            </a:solidFill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1600" kern="1200" dirty="0">
              <a:solidFill>
                <a:schemeClr val="tx1"/>
              </a:solidFill>
            </a:rPr>
            <a:t>10 قانون</a:t>
          </a:r>
          <a:endParaRPr lang="fr-FR" sz="1600" kern="1200" dirty="0">
            <a:solidFill>
              <a:schemeClr val="tx1"/>
            </a:solidFill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1600" kern="1200" dirty="0">
              <a:solidFill>
                <a:schemeClr val="tx1"/>
              </a:solidFill>
            </a:rPr>
            <a:t>8 طب</a:t>
          </a:r>
          <a:endParaRPr lang="fr-FR" sz="1600" kern="1200" dirty="0">
            <a:solidFill>
              <a:schemeClr val="tx1"/>
            </a:solidFill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1600" kern="1200" dirty="0">
              <a:solidFill>
                <a:schemeClr val="tx1"/>
              </a:solidFill>
            </a:rPr>
            <a:t>4 صيدلة</a:t>
          </a:r>
          <a:endParaRPr lang="fr-FR" sz="1600" kern="1200" dirty="0">
            <a:solidFill>
              <a:schemeClr val="tx1"/>
            </a:solidFill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1600" kern="1200" dirty="0">
              <a:solidFill>
                <a:schemeClr val="tx1"/>
              </a:solidFill>
            </a:rPr>
            <a:t>2 هندسة</a:t>
          </a:r>
          <a:endParaRPr lang="fr-FR" sz="1600" kern="1200" dirty="0">
            <a:solidFill>
              <a:schemeClr val="tx1"/>
            </a:solidFill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1600" kern="1200" dirty="0">
              <a:solidFill>
                <a:schemeClr val="tx1"/>
              </a:solidFill>
            </a:rPr>
            <a:t>1 أستاذ تعليم عالي</a:t>
          </a:r>
          <a:endParaRPr lang="fr-FR" sz="1600" kern="1200" dirty="0">
            <a:solidFill>
              <a:schemeClr val="tx1"/>
            </a:solidFill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1600" kern="1200" dirty="0">
              <a:solidFill>
                <a:schemeClr val="tx1"/>
              </a:solidFill>
            </a:rPr>
            <a:t>1 محلل إعلامية</a:t>
          </a:r>
          <a:endParaRPr lang="fr-FR" sz="1600" kern="1200" dirty="0">
            <a:solidFill>
              <a:schemeClr val="tx1"/>
            </a:solidFill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600" kern="1200" dirty="0">
            <a:solidFill>
              <a:schemeClr val="tx1"/>
            </a:solidFill>
          </a:endParaRPr>
        </a:p>
      </dsp:txBody>
      <dsp:txXfrm>
        <a:off x="4086088" y="1134192"/>
        <a:ext cx="1780082" cy="2854800"/>
      </dsp:txXfrm>
    </dsp:sp>
    <dsp:sp modelId="{043CA33A-647F-4293-A94D-8A2115EF072C}">
      <dsp:nvSpPr>
        <dsp:cNvPr id="0" name=""/>
        <dsp:cNvSpPr/>
      </dsp:nvSpPr>
      <dsp:spPr>
        <a:xfrm>
          <a:off x="6115382" y="419727"/>
          <a:ext cx="1780082" cy="71203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1600" b="1" kern="1200" dirty="0">
              <a:solidFill>
                <a:schemeClr val="tx1"/>
              </a:solidFill>
            </a:rPr>
            <a:t>الانتماء الهيكلي</a:t>
          </a:r>
          <a:endParaRPr lang="fr-FR" sz="1600" b="1" kern="1200" dirty="0">
            <a:solidFill>
              <a:schemeClr val="tx1"/>
            </a:solidFill>
          </a:endParaRPr>
        </a:p>
      </dsp:txBody>
      <dsp:txXfrm>
        <a:off x="6115382" y="419727"/>
        <a:ext cx="1780082" cy="712032"/>
      </dsp:txXfrm>
    </dsp:sp>
    <dsp:sp modelId="{26E16123-DCF6-45CC-9895-EF4DB38D8906}">
      <dsp:nvSpPr>
        <dsp:cNvPr id="0" name=""/>
        <dsp:cNvSpPr/>
      </dsp:nvSpPr>
      <dsp:spPr>
        <a:xfrm>
          <a:off x="6115382" y="1134192"/>
          <a:ext cx="1780082" cy="2854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1600" kern="1200" dirty="0">
              <a:solidFill>
                <a:schemeClr val="tx1"/>
              </a:solidFill>
            </a:rPr>
            <a:t>19 إدارة مركزية</a:t>
          </a:r>
          <a:endParaRPr lang="fr-FR" sz="1600" kern="1200" dirty="0">
            <a:solidFill>
              <a:schemeClr val="tx1"/>
            </a:solidFill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1600" kern="1200" dirty="0">
              <a:solidFill>
                <a:schemeClr val="tx1"/>
              </a:solidFill>
            </a:rPr>
            <a:t>12 هياكل صحية عمومية</a:t>
          </a:r>
          <a:endParaRPr lang="fr-FR" sz="1600" kern="1200" dirty="0">
            <a:solidFill>
              <a:schemeClr val="tx1"/>
            </a:solidFill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1600" kern="1200" dirty="0">
              <a:solidFill>
                <a:schemeClr val="tx1"/>
              </a:solidFill>
            </a:rPr>
            <a:t>6 مؤسسات و منشآت عمومية ذات صبغة غير إدارية</a:t>
          </a:r>
          <a:endParaRPr lang="fr-FR" sz="1600" kern="1200" dirty="0">
            <a:solidFill>
              <a:schemeClr val="tx1"/>
            </a:solidFill>
          </a:endParaRPr>
        </a:p>
      </dsp:txBody>
      <dsp:txXfrm>
        <a:off x="6115382" y="1134192"/>
        <a:ext cx="1780082" cy="2854800"/>
      </dsp:txXfrm>
    </dsp:sp>
    <dsp:sp modelId="{9985FDC4-E06A-4368-B972-6174202A79C8}">
      <dsp:nvSpPr>
        <dsp:cNvPr id="0" name=""/>
        <dsp:cNvSpPr/>
      </dsp:nvSpPr>
      <dsp:spPr>
        <a:xfrm>
          <a:off x="8126463" y="419727"/>
          <a:ext cx="1780082" cy="71203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1800" b="1" kern="1200" dirty="0">
              <a:solidFill>
                <a:schemeClr val="tx1"/>
              </a:solidFill>
            </a:rPr>
            <a:t>النوع</a:t>
          </a:r>
          <a:endParaRPr lang="fr-FR" sz="1800" b="1" kern="1200" dirty="0">
            <a:solidFill>
              <a:schemeClr val="tx1"/>
            </a:solidFill>
          </a:endParaRPr>
        </a:p>
      </dsp:txBody>
      <dsp:txXfrm>
        <a:off x="8126463" y="419727"/>
        <a:ext cx="1780082" cy="712032"/>
      </dsp:txXfrm>
    </dsp:sp>
    <dsp:sp modelId="{37D48BF7-043C-4F68-AEEC-713A6EB82383}">
      <dsp:nvSpPr>
        <dsp:cNvPr id="0" name=""/>
        <dsp:cNvSpPr/>
      </dsp:nvSpPr>
      <dsp:spPr>
        <a:xfrm>
          <a:off x="8126463" y="1134192"/>
          <a:ext cx="1780082" cy="2854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1600" kern="1200" dirty="0">
              <a:solidFill>
                <a:schemeClr val="tx1"/>
              </a:solidFill>
            </a:rPr>
            <a:t>6 رجال</a:t>
          </a:r>
          <a:endParaRPr lang="fr-FR" sz="1600" kern="1200" dirty="0">
            <a:solidFill>
              <a:schemeClr val="tx1"/>
            </a:solidFill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1600" kern="1200" dirty="0">
              <a:solidFill>
                <a:schemeClr val="tx1"/>
              </a:solidFill>
            </a:rPr>
            <a:t>31 نساء</a:t>
          </a:r>
          <a:endParaRPr lang="fr-FR" sz="1600" kern="1200" dirty="0">
            <a:solidFill>
              <a:schemeClr val="tx1"/>
            </a:solidFill>
          </a:endParaRPr>
        </a:p>
      </dsp:txBody>
      <dsp:txXfrm>
        <a:off x="8126463" y="1134192"/>
        <a:ext cx="1780082" cy="2854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D6450-633D-4BB3-BCC3-2AC83937F9F0}">
      <dsp:nvSpPr>
        <dsp:cNvPr id="0" name=""/>
        <dsp:cNvSpPr/>
      </dsp:nvSpPr>
      <dsp:spPr>
        <a:xfrm>
          <a:off x="1106436" y="0"/>
          <a:ext cx="8576684" cy="5360428"/>
        </a:xfrm>
        <a:prstGeom prst="swooshArrow">
          <a:avLst>
            <a:gd name="adj1" fmla="val 25000"/>
            <a:gd name="adj2" fmla="val 25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F527B-CBE0-4EDA-AB3D-7C935EC9A85D}">
      <dsp:nvSpPr>
        <dsp:cNvPr id="0" name=""/>
        <dsp:cNvSpPr/>
      </dsp:nvSpPr>
      <dsp:spPr>
        <a:xfrm>
          <a:off x="2006302" y="3986014"/>
          <a:ext cx="197263" cy="1972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FC553-EDFF-4A1C-9B28-59035459391F}">
      <dsp:nvSpPr>
        <dsp:cNvPr id="0" name=""/>
        <dsp:cNvSpPr/>
      </dsp:nvSpPr>
      <dsp:spPr>
        <a:xfrm>
          <a:off x="1834732" y="4484297"/>
          <a:ext cx="1324727" cy="876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526" tIns="0" rIns="0" bIns="0" numCol="1" spcCol="1270" anchor="t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1400" kern="1200" dirty="0"/>
            <a:t>انطلاق أشغال </a:t>
          </a:r>
          <a:r>
            <a:rPr lang="ar-TN" sz="1400" kern="1200" dirty="0"/>
            <a:t>مرحلة تقييم مخاطر الفساد</a:t>
          </a:r>
          <a:endParaRPr lang="fr-FR" sz="1400" kern="1200" dirty="0"/>
        </a:p>
      </dsp:txBody>
      <dsp:txXfrm>
        <a:off x="1834732" y="4484297"/>
        <a:ext cx="1324727" cy="876130"/>
      </dsp:txXfrm>
    </dsp:sp>
    <dsp:sp modelId="{35CE0051-FDCF-40FC-85E2-8485E25442E2}">
      <dsp:nvSpPr>
        <dsp:cNvPr id="0" name=""/>
        <dsp:cNvSpPr/>
      </dsp:nvSpPr>
      <dsp:spPr>
        <a:xfrm>
          <a:off x="3074099" y="2960028"/>
          <a:ext cx="308760" cy="308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754A9-EBB9-45C9-9AD8-B3A11C101B91}">
      <dsp:nvSpPr>
        <dsp:cNvPr id="0" name=""/>
        <dsp:cNvSpPr/>
      </dsp:nvSpPr>
      <dsp:spPr>
        <a:xfrm>
          <a:off x="3195335" y="3471694"/>
          <a:ext cx="1230387" cy="1840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606" tIns="0" rIns="0" bIns="0" numCol="1" spcCol="1270" anchor="t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TN" sz="1400" kern="1200" dirty="0"/>
            <a:t>تقييم نصف مرحلي لأشغال </a:t>
          </a:r>
          <a:r>
            <a:rPr lang="ar-DZ" sz="1400" kern="1200" dirty="0"/>
            <a:t>الفريقين </a:t>
          </a:r>
          <a:endParaRPr lang="fr-FR" sz="1400" kern="1200" dirty="0"/>
        </a:p>
      </dsp:txBody>
      <dsp:txXfrm>
        <a:off x="3195335" y="3471694"/>
        <a:ext cx="1230387" cy="1840186"/>
      </dsp:txXfrm>
    </dsp:sp>
    <dsp:sp modelId="{3C133B44-7CA7-4F09-9EAF-88A9B627CC54}">
      <dsp:nvSpPr>
        <dsp:cNvPr id="0" name=""/>
        <dsp:cNvSpPr/>
      </dsp:nvSpPr>
      <dsp:spPr>
        <a:xfrm>
          <a:off x="4446368" y="2142027"/>
          <a:ext cx="411680" cy="411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05FF0-E7E5-4659-8C5F-18B827843C79}">
      <dsp:nvSpPr>
        <dsp:cNvPr id="0" name=""/>
        <dsp:cNvSpPr/>
      </dsp:nvSpPr>
      <dsp:spPr>
        <a:xfrm>
          <a:off x="4632072" y="2819122"/>
          <a:ext cx="1307041" cy="2046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141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TN" sz="1400" kern="1200" dirty="0"/>
            <a:t>المصادقة على مخرجات مرحلة تقييم مخاطر الفساد</a:t>
          </a:r>
          <a:endParaRPr lang="fr-FR" sz="1400" kern="1200" dirty="0"/>
        </a:p>
      </dsp:txBody>
      <dsp:txXfrm>
        <a:off x="4632072" y="2819122"/>
        <a:ext cx="1307041" cy="2046793"/>
      </dsp:txXfrm>
    </dsp:sp>
    <dsp:sp modelId="{AD1F99BA-4B68-4A49-B02F-71119333F14F}">
      <dsp:nvSpPr>
        <dsp:cNvPr id="0" name=""/>
        <dsp:cNvSpPr/>
      </dsp:nvSpPr>
      <dsp:spPr>
        <a:xfrm>
          <a:off x="6041632" y="1503064"/>
          <a:ext cx="531754" cy="5317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1362E-2E2B-4202-A441-2652EC09B5AA}">
      <dsp:nvSpPr>
        <dsp:cNvPr id="0" name=""/>
        <dsp:cNvSpPr/>
      </dsp:nvSpPr>
      <dsp:spPr>
        <a:xfrm>
          <a:off x="5559742" y="2546516"/>
          <a:ext cx="1533991" cy="2651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766" tIns="0" rIns="0" bIns="0" numCol="1" spcCol="1270" anchor="t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TN" sz="1400" kern="1200" dirty="0"/>
            <a:t>الشروع في صياغة التقرير</a:t>
          </a:r>
          <a:endParaRPr lang="fr-FR" sz="1400" kern="1200" dirty="0"/>
        </a:p>
      </dsp:txBody>
      <dsp:txXfrm>
        <a:off x="5559742" y="2546516"/>
        <a:ext cx="1533991" cy="2651271"/>
      </dsp:txXfrm>
    </dsp:sp>
    <dsp:sp modelId="{6693DB2C-BA59-43C9-B286-AEE9366186ED}">
      <dsp:nvSpPr>
        <dsp:cNvPr id="0" name=""/>
        <dsp:cNvSpPr/>
      </dsp:nvSpPr>
      <dsp:spPr>
        <a:xfrm>
          <a:off x="7684067" y="1092174"/>
          <a:ext cx="677558" cy="677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31762-6162-424A-BDFF-3DC28C65484C}">
      <dsp:nvSpPr>
        <dsp:cNvPr id="0" name=""/>
        <dsp:cNvSpPr/>
      </dsp:nvSpPr>
      <dsp:spPr>
        <a:xfrm>
          <a:off x="7189321" y="2319765"/>
          <a:ext cx="1303570" cy="2189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024" tIns="0" rIns="0" bIns="0" numCol="1" spcCol="1270" anchor="t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TN" sz="1400" kern="1200" dirty="0"/>
            <a:t>إعداد الخطة التنفيذية و اقتراح الإجراءات التصحيحية</a:t>
          </a:r>
          <a:endParaRPr lang="fr-FR" sz="1400" kern="1200" dirty="0"/>
        </a:p>
      </dsp:txBody>
      <dsp:txXfrm>
        <a:off x="7189321" y="2319765"/>
        <a:ext cx="1303570" cy="21890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9DE48-38D8-4C22-B927-A7C7270C0AEB}">
      <dsp:nvSpPr>
        <dsp:cNvPr id="0" name=""/>
        <dsp:cNvSpPr/>
      </dsp:nvSpPr>
      <dsp:spPr>
        <a:xfrm rot="10800000">
          <a:off x="938568" y="1054"/>
          <a:ext cx="2498811" cy="1236672"/>
        </a:xfrm>
        <a:prstGeom prst="homePlate">
          <a:avLst/>
        </a:prstGeom>
        <a:solidFill>
          <a:sysClr val="window" lastClr="FFFFF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38" tIns="91440" rIns="170688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TN" sz="2400" kern="1200" dirty="0">
              <a:solidFill>
                <a:srgbClr val="0070C0"/>
              </a:solidFill>
              <a:latin typeface="Calibri"/>
              <a:ea typeface="+mn-ea"/>
              <a:cs typeface="Arial" panose="020B0604020202020204" pitchFamily="34" charset="0"/>
            </a:rPr>
            <a:t>شراء المستلزمات الطبية في إطار طلبات عروض</a:t>
          </a:r>
          <a:endParaRPr lang="fr-FR" sz="2400" kern="1200" dirty="0">
            <a:solidFill>
              <a:srgbClr val="0070C0"/>
            </a:solidFill>
            <a:latin typeface="Calibri"/>
            <a:ea typeface="+mn-ea"/>
            <a:cs typeface="+mn-cs"/>
          </a:endParaRPr>
        </a:p>
      </dsp:txBody>
      <dsp:txXfrm rot="10800000">
        <a:off x="1247736" y="1054"/>
        <a:ext cx="2189643" cy="1236672"/>
      </dsp:txXfrm>
    </dsp:sp>
    <dsp:sp modelId="{106F6E36-B048-4611-A89A-156BF9F002E6}">
      <dsp:nvSpPr>
        <dsp:cNvPr id="0" name=""/>
        <dsp:cNvSpPr/>
      </dsp:nvSpPr>
      <dsp:spPr>
        <a:xfrm>
          <a:off x="320231" y="1054"/>
          <a:ext cx="1236672" cy="123667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21267-DFCE-4415-9888-E1970AC702D2}">
      <dsp:nvSpPr>
        <dsp:cNvPr id="0" name=""/>
        <dsp:cNvSpPr/>
      </dsp:nvSpPr>
      <dsp:spPr>
        <a:xfrm rot="10800000">
          <a:off x="1202030" y="1428975"/>
          <a:ext cx="2248480" cy="1236672"/>
        </a:xfrm>
        <a:prstGeom prst="homePlate">
          <a:avLst/>
        </a:prstGeom>
        <a:solidFill>
          <a:sysClr val="window" lastClr="FFFFF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38" tIns="91440" rIns="170688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TN" sz="2400" kern="1200" dirty="0">
              <a:solidFill>
                <a:srgbClr val="0070C0"/>
              </a:solidFill>
              <a:latin typeface="Calibri"/>
              <a:ea typeface="+mn-ea"/>
              <a:cs typeface="Arial" panose="020B0604020202020204" pitchFamily="34" charset="0"/>
            </a:rPr>
            <a:t>النشاط الخاص التكميلي</a:t>
          </a:r>
          <a:endParaRPr lang="fr-FR" sz="2400" kern="1200" dirty="0">
            <a:solidFill>
              <a:srgbClr val="0070C0"/>
            </a:solidFill>
            <a:latin typeface="Calibri"/>
            <a:ea typeface="+mn-ea"/>
            <a:cs typeface="+mn-cs"/>
          </a:endParaRPr>
        </a:p>
      </dsp:txBody>
      <dsp:txXfrm rot="10800000">
        <a:off x="1511198" y="1428975"/>
        <a:ext cx="1939312" cy="1236672"/>
      </dsp:txXfrm>
    </dsp:sp>
    <dsp:sp modelId="{A46B8163-B1BB-4DD7-BEB5-E60A29D71486}">
      <dsp:nvSpPr>
        <dsp:cNvPr id="0" name=""/>
        <dsp:cNvSpPr/>
      </dsp:nvSpPr>
      <dsp:spPr>
        <a:xfrm>
          <a:off x="382814" y="1606883"/>
          <a:ext cx="1236672" cy="123667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018A510-A717-4D3E-9805-899CEA39D56C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BF12B59-8684-4E53-B170-FB7F62930F1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6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12B59-8684-4E53-B170-FB7F62930F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57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12B59-8684-4E53-B170-FB7F62930F1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8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12B59-8684-4E53-B170-FB7F62930F1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52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12B59-8684-4E53-B170-FB7F62930F1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57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>
                <a:solidFill>
                  <a:srgbClr val="9A5315"/>
                </a:solidFill>
                <a:latin typeface="Segoe Print"/>
              </a:rPr>
              <a:pPr algn="r"/>
              <a:t>17</a:t>
            </a:fld>
            <a:endParaRPr lang="fr-FR" dirty="0">
              <a:solidFill>
                <a:srgbClr val="9A5315"/>
              </a:solidFill>
              <a:latin typeface="Segoe Print"/>
            </a:endParaRPr>
          </a:p>
        </p:txBody>
      </p:sp>
    </p:spTree>
    <p:extLst>
      <p:ext uri="{BB962C8B-B14F-4D97-AF65-F5344CB8AC3E}">
        <p14:creationId xmlns:p14="http://schemas.microsoft.com/office/powerpoint/2010/main" val="4132756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12B59-8684-4E53-B170-FB7F62930F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57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>
                <a:solidFill>
                  <a:srgbClr val="9A5315"/>
                </a:solidFill>
                <a:latin typeface="Segoe Print"/>
              </a:rPr>
              <a:pPr algn="r"/>
              <a:t>19</a:t>
            </a:fld>
            <a:endParaRPr lang="fr-FR" dirty="0">
              <a:solidFill>
                <a:srgbClr val="9A5315"/>
              </a:solidFill>
              <a:latin typeface="Segoe Print"/>
            </a:endParaRPr>
          </a:p>
        </p:txBody>
      </p:sp>
    </p:spTree>
    <p:extLst>
      <p:ext uri="{BB962C8B-B14F-4D97-AF65-F5344CB8AC3E}">
        <p14:creationId xmlns:p14="http://schemas.microsoft.com/office/powerpoint/2010/main" val="4132756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12B59-8684-4E53-B170-FB7F62930F1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12B59-8684-4E53-B170-FB7F62930F1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3EBB-0326-4905-BA1A-59BEE165AEB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2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3EBB-0326-4905-BA1A-59BEE165AEB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8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3EBB-0326-4905-BA1A-59BEE165AEB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4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 txBox="1">
            <a:spLocks/>
          </p:cNvSpPr>
          <p:nvPr userDrawn="1"/>
        </p:nvSpPr>
        <p:spPr>
          <a:xfrm rot="5400000">
            <a:off x="10553155" y="5219162"/>
            <a:ext cx="2959826" cy="291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UNDP – Implementing the 2030 Agenda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811" y="104372"/>
            <a:ext cx="607968" cy="116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2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2439F5-1B65-AEB0-8172-895D0C8D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9B229-C594-45A7-8477-D4B5355BCF47}" type="datetimeFigureOut">
              <a:rPr lang="fr-FR"/>
              <a:pPr>
                <a:defRPr/>
              </a:pPr>
              <a:t>17/12/2024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89E8DE-ADEF-685F-F7FA-76A9E13E4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DD4D97-626D-8734-3BCD-2DD86DD7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5748-30CC-4980-BEAB-FADF3C5C9220}" type="slidenum">
              <a:rPr lang="fr-FR" altLang="ar-TN"/>
              <a:pPr>
                <a:defRPr/>
              </a:pPr>
              <a:t>‹N°›</a:t>
            </a:fld>
            <a:endParaRPr lang="fr-FR" altLang="ar-TN"/>
          </a:p>
        </p:txBody>
      </p:sp>
    </p:spTree>
    <p:extLst>
      <p:ext uri="{BB962C8B-B14F-4D97-AF65-F5344CB8AC3E}">
        <p14:creationId xmlns:p14="http://schemas.microsoft.com/office/powerpoint/2010/main" val="197588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4EE865-12E7-8345-3BD3-C64042FA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C9B59-38D7-4AF9-973A-8F47ACC367AF}" type="datetimeFigureOut">
              <a:rPr lang="fr-FR"/>
              <a:pPr>
                <a:defRPr/>
              </a:pPr>
              <a:t>17/12/2024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D1F784-0BFD-C2E7-E3F2-6ECE3B135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E4CD9D-9617-E31D-7280-57553ED1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36BAD-E8A9-4EE8-8C3D-ED83C8743785}" type="slidenum">
              <a:rPr lang="fr-FR" altLang="ar-TN"/>
              <a:pPr>
                <a:defRPr/>
              </a:pPr>
              <a:t>‹N°›</a:t>
            </a:fld>
            <a:endParaRPr lang="fr-FR" altLang="ar-TN"/>
          </a:p>
        </p:txBody>
      </p:sp>
    </p:spTree>
    <p:extLst>
      <p:ext uri="{BB962C8B-B14F-4D97-AF65-F5344CB8AC3E}">
        <p14:creationId xmlns:p14="http://schemas.microsoft.com/office/powerpoint/2010/main" val="3244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AE9F49-3921-CCA4-D279-37AA1F213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64E4C-D847-49E5-8444-03B3FEF08897}" type="datetimeFigureOut">
              <a:rPr lang="fr-FR"/>
              <a:pPr>
                <a:defRPr/>
              </a:pPr>
              <a:t>17/12/2024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4EBADD-8FCB-0338-E907-031643647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EC27B4-8BA9-DD47-1BF8-1943D65A0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E206A-A20D-4394-B351-57B604428C80}" type="slidenum">
              <a:rPr lang="fr-FR" altLang="ar-TN"/>
              <a:pPr>
                <a:defRPr/>
              </a:pPr>
              <a:t>‹N°›</a:t>
            </a:fld>
            <a:endParaRPr lang="fr-FR" altLang="ar-TN"/>
          </a:p>
        </p:txBody>
      </p:sp>
    </p:spTree>
    <p:extLst>
      <p:ext uri="{BB962C8B-B14F-4D97-AF65-F5344CB8AC3E}">
        <p14:creationId xmlns:p14="http://schemas.microsoft.com/office/powerpoint/2010/main" val="422768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BB79221-EF34-668A-3E21-BA98A2814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F9E3C-B9AA-4DB8-BA74-A2DE12620F21}" type="datetimeFigureOut">
              <a:rPr lang="fr-FR"/>
              <a:pPr>
                <a:defRPr/>
              </a:pPr>
              <a:t>17/12/2024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F062A58-507F-E30F-A312-9C1DA72CD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B927CA0-46FE-ED4F-F23C-FD5FEEA8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113DA-BE91-43BB-8D12-FF276DA357CA}" type="slidenum">
              <a:rPr lang="fr-FR" altLang="ar-TN"/>
              <a:pPr>
                <a:defRPr/>
              </a:pPr>
              <a:t>‹N°›</a:t>
            </a:fld>
            <a:endParaRPr lang="fr-FR" altLang="ar-TN"/>
          </a:p>
        </p:txBody>
      </p:sp>
    </p:spTree>
    <p:extLst>
      <p:ext uri="{BB962C8B-B14F-4D97-AF65-F5344CB8AC3E}">
        <p14:creationId xmlns:p14="http://schemas.microsoft.com/office/powerpoint/2010/main" val="259194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63757B94-2212-E2FD-CE3C-181EA17F5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2A674-AD0B-4104-AE87-D1892B3D0A1B}" type="datetimeFigureOut">
              <a:rPr lang="fr-FR"/>
              <a:pPr>
                <a:defRPr/>
              </a:pPr>
              <a:t>17/12/2024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95E72B12-211D-8385-BE7C-FC3D12275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8B2FED91-FF19-34DB-968C-839098C8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39A8F-7D70-48B8-B52E-2A500D1F8C62}" type="slidenum">
              <a:rPr lang="fr-FR" altLang="ar-TN"/>
              <a:pPr>
                <a:defRPr/>
              </a:pPr>
              <a:t>‹N°›</a:t>
            </a:fld>
            <a:endParaRPr lang="fr-FR" altLang="ar-TN"/>
          </a:p>
        </p:txBody>
      </p:sp>
    </p:spTree>
    <p:extLst>
      <p:ext uri="{BB962C8B-B14F-4D97-AF65-F5344CB8AC3E}">
        <p14:creationId xmlns:p14="http://schemas.microsoft.com/office/powerpoint/2010/main" val="217331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7CD66264-D783-DBCA-3FD0-E3E7059F2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394B-8254-47C6-9D34-ABB3CA53F705}" type="datetimeFigureOut">
              <a:rPr lang="fr-FR"/>
              <a:pPr>
                <a:defRPr/>
              </a:pPr>
              <a:t>17/12/2024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C9A2F6D7-76ED-4C0E-261C-711F8048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66C530AF-ACF0-BAA2-5220-75BF27FE8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09CFE-A069-44E4-A7FC-15F33353E540}" type="slidenum">
              <a:rPr lang="fr-FR" altLang="ar-TN"/>
              <a:pPr>
                <a:defRPr/>
              </a:pPr>
              <a:t>‹N°›</a:t>
            </a:fld>
            <a:endParaRPr lang="fr-FR" altLang="ar-TN"/>
          </a:p>
        </p:txBody>
      </p:sp>
    </p:spTree>
    <p:extLst>
      <p:ext uri="{BB962C8B-B14F-4D97-AF65-F5344CB8AC3E}">
        <p14:creationId xmlns:p14="http://schemas.microsoft.com/office/powerpoint/2010/main" val="347367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A4E882A6-31BE-0101-6B59-068C79CFF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98CEA-C1A1-4E63-81E3-AB1675569B8B}" type="datetimeFigureOut">
              <a:rPr lang="fr-FR"/>
              <a:pPr>
                <a:defRPr/>
              </a:pPr>
              <a:t>17/12/2024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1C6E013C-8B2B-31FC-7EAE-6AD80BD0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C7D2A64-981E-9544-2B2C-FF793CAEF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1DB5E-2DEC-420D-A596-81173F952CD7}" type="slidenum">
              <a:rPr lang="fr-FR" altLang="ar-TN"/>
              <a:pPr>
                <a:defRPr/>
              </a:pPr>
              <a:t>‹N°›</a:t>
            </a:fld>
            <a:endParaRPr lang="fr-FR" altLang="ar-TN"/>
          </a:p>
        </p:txBody>
      </p:sp>
    </p:spTree>
    <p:extLst>
      <p:ext uri="{BB962C8B-B14F-4D97-AF65-F5344CB8AC3E}">
        <p14:creationId xmlns:p14="http://schemas.microsoft.com/office/powerpoint/2010/main" val="160738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3EBB-0326-4905-BA1A-59BEE165AEB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0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DB2BD1F-5E17-1F85-57AE-9F27AE0E8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04432-3FF2-4421-AFCF-BBC0AB00311C}" type="datetimeFigureOut">
              <a:rPr lang="fr-FR"/>
              <a:pPr>
                <a:defRPr/>
              </a:pPr>
              <a:t>17/12/2024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8E207746-4ABE-417C-C3DC-676780A93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63A71A6-90F3-0110-1C49-7FC470DC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C57B-2C22-4A30-AEC3-69C1C8DD0268}" type="slidenum">
              <a:rPr lang="fr-FR" altLang="ar-TN"/>
              <a:pPr>
                <a:defRPr/>
              </a:pPr>
              <a:t>‹N°›</a:t>
            </a:fld>
            <a:endParaRPr lang="fr-FR" altLang="ar-TN"/>
          </a:p>
        </p:txBody>
      </p:sp>
    </p:spTree>
    <p:extLst>
      <p:ext uri="{BB962C8B-B14F-4D97-AF65-F5344CB8AC3E}">
        <p14:creationId xmlns:p14="http://schemas.microsoft.com/office/powerpoint/2010/main" val="68550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4702F7D-F917-4003-84F2-6C0584EA2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CAA82-29F7-47E5-B701-05D747DA1501}" type="datetimeFigureOut">
              <a:rPr lang="fr-FR"/>
              <a:pPr>
                <a:defRPr/>
              </a:pPr>
              <a:t>17/12/2024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0610379-099B-05A7-3ECE-0789D75EA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08BAEA9-F95D-63C3-2E9F-02BD500D6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508D2-B20A-4935-B393-7ED4D54B3123}" type="slidenum">
              <a:rPr lang="fr-FR" altLang="ar-TN"/>
              <a:pPr>
                <a:defRPr/>
              </a:pPr>
              <a:t>‹N°›</a:t>
            </a:fld>
            <a:endParaRPr lang="fr-FR" altLang="ar-TN"/>
          </a:p>
        </p:txBody>
      </p:sp>
    </p:spTree>
    <p:extLst>
      <p:ext uri="{BB962C8B-B14F-4D97-AF65-F5344CB8AC3E}">
        <p14:creationId xmlns:p14="http://schemas.microsoft.com/office/powerpoint/2010/main" val="419163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AB6F1A-0AA6-99C7-BAD4-1212E85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FB98F-57E7-447B-BB6B-79982F9B23FE}" type="datetimeFigureOut">
              <a:rPr lang="fr-FR"/>
              <a:pPr>
                <a:defRPr/>
              </a:pPr>
              <a:t>17/12/2024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C82EAC-F0E0-5533-37F1-7D7C19B97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FF5D9E-61E4-E202-F7A7-9C85C435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6F46-D43E-480F-A81B-89BDADC08815}" type="slidenum">
              <a:rPr lang="fr-FR" altLang="ar-TN"/>
              <a:pPr>
                <a:defRPr/>
              </a:pPr>
              <a:t>‹N°›</a:t>
            </a:fld>
            <a:endParaRPr lang="fr-FR" altLang="ar-TN"/>
          </a:p>
        </p:txBody>
      </p:sp>
    </p:spTree>
    <p:extLst>
      <p:ext uri="{BB962C8B-B14F-4D97-AF65-F5344CB8AC3E}">
        <p14:creationId xmlns:p14="http://schemas.microsoft.com/office/powerpoint/2010/main" val="68135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E96BB5-3E21-31C3-3DBA-4E210BD07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00A6E-35DD-4DBB-9D84-840CAD2C8F72}" type="datetimeFigureOut">
              <a:rPr lang="fr-FR"/>
              <a:pPr>
                <a:defRPr/>
              </a:pPr>
              <a:t>17/12/2024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844933-3480-C34E-9A57-E7850C39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FEC07C-5D3B-D7B3-BC2B-000F330A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A8DB8-7A43-4C95-BBCA-699A649E6188}" type="slidenum">
              <a:rPr lang="fr-FR" altLang="ar-TN"/>
              <a:pPr>
                <a:defRPr/>
              </a:pPr>
              <a:t>‹N°›</a:t>
            </a:fld>
            <a:endParaRPr lang="fr-FR" altLang="ar-TN"/>
          </a:p>
        </p:txBody>
      </p:sp>
    </p:spTree>
    <p:extLst>
      <p:ext uri="{BB962C8B-B14F-4D97-AF65-F5344CB8AC3E}">
        <p14:creationId xmlns:p14="http://schemas.microsoft.com/office/powerpoint/2010/main" val="87429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3EBB-0326-4905-BA1A-59BEE165AEB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6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3EBB-0326-4905-BA1A-59BEE165AEB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0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3EBB-0326-4905-BA1A-59BEE165AEB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8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3EBB-0326-4905-BA1A-59BEE165AEB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9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19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3EBB-0326-4905-BA1A-59BEE165AEB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9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3EBB-0326-4905-BA1A-59BEE165AEB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9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63EBB-0326-4905-BA1A-59BEE165AEB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5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86C8CA4E-7782-B685-61EA-5199AE41A6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ar-TN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A4D03C1D-08AD-F12F-AFDC-BAFDBA7B32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ar-TN"/>
              <a:t>Cliquez pour modifier les styles du texte du masque</a:t>
            </a:r>
          </a:p>
          <a:p>
            <a:pPr lvl="1"/>
            <a:r>
              <a:rPr lang="fr-FR" altLang="ar-TN"/>
              <a:t>Deuxième niveau</a:t>
            </a:r>
          </a:p>
          <a:p>
            <a:pPr lvl="2"/>
            <a:r>
              <a:rPr lang="fr-FR" altLang="ar-TN"/>
              <a:t>Troisième niveau</a:t>
            </a:r>
          </a:p>
          <a:p>
            <a:pPr lvl="3"/>
            <a:r>
              <a:rPr lang="fr-FR" altLang="ar-TN"/>
              <a:t>Quatrième niveau</a:t>
            </a:r>
          </a:p>
          <a:p>
            <a:pPr lvl="4"/>
            <a:r>
              <a:rPr lang="fr-FR" altLang="ar-TN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07310E-E836-D83C-9413-D1768149DC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4BAA66-5301-4912-A6BB-E090E7D7F3CC}" type="datetimeFigureOut">
              <a:rPr lang="fr-FR"/>
              <a:pPr>
                <a:defRPr/>
              </a:pPr>
              <a:t>17/12/2024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DF0D16-EDDC-D1ED-AE53-DD41B9C49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0B6B9F-B832-521D-E0F8-31CD84CC6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E246D1B-09B0-4DB7-9ED4-E372D91CE8BF}" type="slidenum">
              <a:rPr lang="fr-FR" altLang="ar-TN"/>
              <a:pPr>
                <a:defRPr/>
              </a:pPr>
              <a:t>‹N°›</a:t>
            </a:fld>
            <a:endParaRPr lang="fr-FR" altLang="ar-TN"/>
          </a:p>
        </p:txBody>
      </p:sp>
    </p:spTree>
    <p:extLst>
      <p:ext uri="{BB962C8B-B14F-4D97-AF65-F5344CB8AC3E}">
        <p14:creationId xmlns:p14="http://schemas.microsoft.com/office/powerpoint/2010/main" val="4479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068350E-0F4F-43F7-087B-2D6D4D4E1145}"/>
              </a:ext>
            </a:extLst>
          </p:cNvPr>
          <p:cNvSpPr txBox="1"/>
          <p:nvPr/>
        </p:nvSpPr>
        <p:spPr>
          <a:xfrm>
            <a:off x="475129" y="1121462"/>
            <a:ext cx="1123277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  <a:spcAft>
                <a:spcPts val="600"/>
              </a:spcAft>
              <a:tabLst>
                <a:tab pos="3400425" algn="l"/>
              </a:tabLst>
            </a:pPr>
            <a:r>
              <a:rPr lang="ar-LB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	</a:t>
            </a:r>
            <a:r>
              <a:rPr lang="ar-LB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تجارب ادماج منهجية ادارة مخاطر الفساد القطاعية</a:t>
            </a:r>
            <a:endParaRPr lang="fr-FR" sz="36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algn="ctr" rtl="1">
              <a:spcBef>
                <a:spcPts val="600"/>
              </a:spcBef>
              <a:spcAft>
                <a:spcPts val="600"/>
              </a:spcAft>
              <a:tabLst>
                <a:tab pos="3400425" algn="l"/>
              </a:tabLst>
            </a:pPr>
            <a:r>
              <a:rPr lang="ar-LB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قطاع الصحة</a:t>
            </a:r>
            <a:endParaRPr lang="fr-FR" sz="36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algn="ctr" rtl="1">
              <a:spcBef>
                <a:spcPts val="600"/>
              </a:spcBef>
              <a:spcAft>
                <a:spcPts val="600"/>
              </a:spcAft>
              <a:tabLst>
                <a:tab pos="3400425" algn="l"/>
              </a:tabLst>
            </a:pPr>
            <a:r>
              <a:rPr lang="ar-LB" sz="8800" b="1" dirty="0">
                <a:solidFill>
                  <a:schemeClr val="accent1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التجربة التونسية</a:t>
            </a:r>
            <a:endParaRPr lang="fr-FR" sz="8800" b="1" dirty="0">
              <a:solidFill>
                <a:schemeClr val="accent1">
                  <a:lumMod val="50000"/>
                </a:schemeClr>
              </a:solidFill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  <a:p>
            <a:pPr algn="ctr" rtl="1">
              <a:spcBef>
                <a:spcPts val="600"/>
              </a:spcBef>
              <a:spcAft>
                <a:spcPts val="600"/>
              </a:spcAft>
              <a:tabLst>
                <a:tab pos="3400425" algn="l"/>
              </a:tabLst>
            </a:pPr>
            <a:r>
              <a:rPr lang="ar-LB" sz="4400" b="1" dirty="0">
                <a:solidFill>
                  <a:schemeClr val="accent1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المسار</a:t>
            </a: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,</a:t>
            </a:r>
            <a:r>
              <a:rPr lang="ar-LB" sz="4400" b="1" dirty="0">
                <a:solidFill>
                  <a:schemeClr val="accent1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المكتسبات و الدروس المستخلصة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6510" algn="ctr" rtl="1">
              <a:spcBef>
                <a:spcPts val="600"/>
              </a:spcBef>
              <a:spcAft>
                <a:spcPts val="600"/>
              </a:spcAft>
              <a:tabLst>
                <a:tab pos="3400425" algn="l"/>
              </a:tabLst>
            </a:pPr>
            <a:r>
              <a:rPr lang="ar-S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17 كانون الأول 2024</a:t>
            </a:r>
            <a:endParaRPr lang="fr-FR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R="16510" algn="ctr" rtl="1">
              <a:spcBef>
                <a:spcPts val="600"/>
              </a:spcBef>
              <a:spcAft>
                <a:spcPts val="600"/>
              </a:spcAft>
              <a:tabLst>
                <a:tab pos="3400425" algn="l"/>
              </a:tabLst>
            </a:pPr>
            <a:r>
              <a:rPr lang="ar-LB" sz="2200" dirty="0"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عمّان، المملكة الأردنيّة الهاشميّة</a:t>
            </a:r>
            <a:endParaRPr lang="fr-FR" sz="2200" dirty="0">
              <a:latin typeface="Times New Roman" panose="02020603050405020304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R="16510" algn="ctr" rtl="1">
              <a:spcBef>
                <a:spcPts val="600"/>
              </a:spcBef>
              <a:spcAft>
                <a:spcPts val="600"/>
              </a:spcAft>
              <a:tabLst>
                <a:tab pos="3400425" algn="l"/>
              </a:tabLst>
            </a:pP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 descr="C:\(1)UNDP\(1)GOVERNANCE\2012\(2)Events\Governance Week\Bags &amp; Folders\UNDP_Logo-Blue w Tagline-ENG.png">
            <a:extLst>
              <a:ext uri="{FF2B5EF4-FFF2-40B4-BE49-F238E27FC236}">
                <a16:creationId xmlns:a16="http://schemas.microsoft.com/office/drawing/2014/main" id="{7C1A16DA-BCF5-1329-FF6B-199C41AB1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787" y="47847"/>
            <a:ext cx="4302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47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(1)UNDP\(1)GOVERNANCE\2012\(2)Events\Governance Week\Bags &amp; Folders\UNDP_Logo-Blue w Tagline-E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787" y="35248"/>
            <a:ext cx="4302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33754" y="844204"/>
            <a:ext cx="11324492" cy="5774374"/>
          </a:xfrm>
        </p:spPr>
        <p:txBody>
          <a:bodyPr>
            <a:normAutofit lnSpcReduction="10000"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TN" dirty="0">
                <a:cs typeface="Times New Roman" panose="02020603050405020304" pitchFamily="18" charset="0"/>
              </a:rPr>
              <a:t>تركبت </a:t>
            </a:r>
            <a:r>
              <a:rPr lang="ar-TN" b="1" dirty="0">
                <a:solidFill>
                  <a:srgbClr val="FF0000"/>
                </a:solidFill>
                <a:cs typeface="Times New Roman" panose="02020603050405020304" pitchFamily="18" charset="0"/>
              </a:rPr>
              <a:t>لجنة إدارة مخاطر الفساد في باب الخدمات الصحية </a:t>
            </a:r>
            <a:r>
              <a:rPr lang="ar-TN" dirty="0">
                <a:cs typeface="Times New Roman" panose="02020603050405020304" pitchFamily="18" charset="0"/>
              </a:rPr>
              <a:t>من :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SA" dirty="0">
                <a:ea typeface="Times New Roman"/>
                <a:cs typeface="Times New Roman"/>
              </a:rPr>
              <a:t>ممثلين عن الهياكل  الصحية  العمومية </a:t>
            </a:r>
            <a:r>
              <a:rPr lang="ar-TN" dirty="0">
                <a:ea typeface="Times New Roman"/>
                <a:cs typeface="Times New Roman"/>
              </a:rPr>
              <a:t>:مديرين و إطارات يمثلون المستشفيات الجهوية والجامعية  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TN" dirty="0">
                <a:ea typeface="Times New Roman"/>
                <a:cs typeface="Times New Roman"/>
              </a:rPr>
              <a:t>ممثلين عن </a:t>
            </a:r>
            <a:r>
              <a:rPr lang="ar-SA" dirty="0">
                <a:ea typeface="Times New Roman"/>
                <a:cs typeface="Times New Roman"/>
              </a:rPr>
              <a:t>الهياكل التابعة للإدارة المركزية </a:t>
            </a:r>
            <a:r>
              <a:rPr lang="ar-TN" dirty="0">
                <a:ea typeface="Times New Roman"/>
                <a:cs typeface="Times New Roman"/>
              </a:rPr>
              <a:t>: التفقدية الطبية وادارة التراتيب و المهن الصحية 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TN" dirty="0">
                <a:ea typeface="Times New Roman"/>
                <a:cs typeface="Times New Roman"/>
              </a:rPr>
              <a:t>ممثلين عن ادارة الاشراف على الهياكل الصحية 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TN" dirty="0">
                <a:ea typeface="Times New Roman"/>
                <a:cs typeface="Times New Roman"/>
              </a:rPr>
              <a:t>ممثلين عن وحدة </a:t>
            </a:r>
            <a:r>
              <a:rPr lang="ar-TN" dirty="0" err="1">
                <a:ea typeface="Times New Roman"/>
                <a:cs typeface="Times New Roman"/>
              </a:rPr>
              <a:t>الحوكمة</a:t>
            </a:r>
            <a:r>
              <a:rPr lang="ar-TN" dirty="0">
                <a:ea typeface="Times New Roman"/>
                <a:cs typeface="Times New Roman"/>
              </a:rPr>
              <a:t>  بوزارة الصحة 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SA" dirty="0">
                <a:ea typeface="Times New Roman"/>
                <a:cs typeface="Times New Roman"/>
              </a:rPr>
              <a:t>وممثل</a:t>
            </a:r>
            <a:r>
              <a:rPr lang="ar-TN" dirty="0">
                <a:ea typeface="Times New Roman"/>
                <a:cs typeface="Times New Roman"/>
              </a:rPr>
              <a:t>ين</a:t>
            </a:r>
            <a:r>
              <a:rPr lang="ar-SA" dirty="0">
                <a:ea typeface="Times New Roman"/>
                <a:cs typeface="Times New Roman"/>
              </a:rPr>
              <a:t> عن المراكز المختصة في الدعم اللوجستي</a:t>
            </a:r>
            <a:r>
              <a:rPr lang="ar-TN" dirty="0">
                <a:ea typeface="Times New Roman"/>
                <a:cs typeface="Times New Roman"/>
              </a:rPr>
              <a:t> :</a:t>
            </a:r>
            <a:r>
              <a:rPr lang="ar-SA" dirty="0">
                <a:ea typeface="Times New Roman"/>
                <a:cs typeface="Times New Roman"/>
              </a:rPr>
              <a:t>مركز الإعلامية</a:t>
            </a:r>
            <a:r>
              <a:rPr lang="ar-TN" dirty="0">
                <a:ea typeface="Times New Roman"/>
                <a:cs typeface="Times New Roman"/>
              </a:rPr>
              <a:t> بوزارة الصحة</a:t>
            </a:r>
            <a:r>
              <a:rPr lang="ar-SA" dirty="0">
                <a:ea typeface="Times New Roman"/>
                <a:cs typeface="Times New Roman"/>
              </a:rPr>
              <a:t> </a:t>
            </a:r>
            <a:endParaRPr lang="ar-TN" dirty="0">
              <a:ea typeface="Times New Roman"/>
              <a:cs typeface="Times New Roman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SA" dirty="0">
                <a:ea typeface="Times New Roman"/>
                <a:cs typeface="Times New Roman"/>
              </a:rPr>
              <a:t>وممثل</a:t>
            </a:r>
            <a:r>
              <a:rPr lang="ar-TN" dirty="0">
                <a:ea typeface="Times New Roman"/>
                <a:cs typeface="Times New Roman"/>
              </a:rPr>
              <a:t>ين</a:t>
            </a:r>
            <a:r>
              <a:rPr lang="ar-SA" dirty="0">
                <a:ea typeface="Times New Roman"/>
                <a:cs typeface="Times New Roman"/>
              </a:rPr>
              <a:t> عن ال</a:t>
            </a:r>
            <a:r>
              <a:rPr lang="ar-TN" dirty="0">
                <a:ea typeface="Times New Roman"/>
                <a:cs typeface="Times New Roman"/>
              </a:rPr>
              <a:t>صندوق الوطني للتامين على المرض</a:t>
            </a:r>
            <a:r>
              <a:rPr lang="ar-SA" dirty="0">
                <a:ea typeface="Times New Roman"/>
                <a:cs typeface="Times New Roman"/>
              </a:rPr>
              <a:t> </a:t>
            </a:r>
            <a:r>
              <a:rPr lang="ar-TN" dirty="0">
                <a:ea typeface="Times New Roman"/>
                <a:cs typeface="Times New Roman"/>
              </a:rPr>
              <a:t>ك</a:t>
            </a:r>
            <a:r>
              <a:rPr lang="ar-SA" dirty="0">
                <a:ea typeface="Times New Roman"/>
                <a:cs typeface="Times New Roman"/>
              </a:rPr>
              <a:t>جهة ممولة للنشاط الصحي </a:t>
            </a:r>
            <a:r>
              <a:rPr lang="ar-TN" dirty="0">
                <a:ea typeface="Times New Roman"/>
                <a:cs typeface="Times New Roman"/>
              </a:rPr>
              <a:t> 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TN" dirty="0">
                <a:ea typeface="Times New Roman"/>
                <a:cs typeface="Times New Roman"/>
              </a:rPr>
              <a:t>و ممثلين عن الهيئة الوطنية لمكافحة الفساد كشريك استراتيجي</a:t>
            </a:r>
            <a:r>
              <a:rPr lang="ar-SA" dirty="0">
                <a:ea typeface="Times New Roman"/>
                <a:cs typeface="Times New Roman"/>
              </a:rPr>
              <a:t>.</a:t>
            </a:r>
            <a:endParaRPr lang="ar-TN" dirty="0">
              <a:ea typeface="Times New Roman"/>
              <a:cs typeface="Times New Roman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TN" dirty="0">
                <a:cs typeface="Times New Roman"/>
              </a:rPr>
              <a:t>ممثلين عن المجتمع </a:t>
            </a:r>
            <a:r>
              <a:rPr lang="ar-TN" dirty="0" err="1">
                <a:cs typeface="Times New Roman"/>
              </a:rPr>
              <a:t>المدني:الجمعيات</a:t>
            </a:r>
            <a:r>
              <a:rPr lang="ar-TN" dirty="0">
                <a:cs typeface="Times New Roman"/>
              </a:rPr>
              <a:t> الناشطة في ميدان </a:t>
            </a:r>
            <a:r>
              <a:rPr lang="ar-TN" dirty="0" err="1">
                <a:cs typeface="Times New Roman"/>
              </a:rPr>
              <a:t>الحوكمة</a:t>
            </a:r>
            <a:r>
              <a:rPr lang="ar-TN" dirty="0">
                <a:cs typeface="Times New Roman"/>
              </a:rPr>
              <a:t> و مكافحة الفساد</a:t>
            </a:r>
            <a:r>
              <a:rPr lang="ar-TN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DD8B1488-AE62-3449-3C9F-1847BDC64C08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13207"/>
            <a:ext cx="10972800" cy="83099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LB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إدارة مخاطر الفساد </a:t>
            </a: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قطاع الصحة</a:t>
            </a:r>
            <a:r>
              <a:rPr lang="ar-LB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في تونس</a:t>
            </a:r>
            <a:br>
              <a:rPr lang="fr-FR" sz="2400" b="1" dirty="0">
                <a:solidFill>
                  <a:prstClr val="black"/>
                </a:solidFill>
              </a:rPr>
            </a:br>
            <a:r>
              <a:rPr lang="ar-LB" sz="2400" b="1" dirty="0">
                <a:solidFill>
                  <a:prstClr val="black"/>
                </a:solidFill>
              </a:rPr>
              <a:t>المرحلة الأولى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51402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(1)UNDP\(1)GOVERNANCE\2012\(2)Events\Governance Week\Bags &amp; Folders\UNDP_Logo-Blue w Tagline-E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787" y="0"/>
            <a:ext cx="4302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005681"/>
            <a:ext cx="10515600" cy="5219700"/>
          </a:xfrm>
        </p:spPr>
        <p:txBody>
          <a:bodyPr>
            <a:normAutofit fontScale="92500" lnSpcReduction="10000"/>
          </a:bodyPr>
          <a:lstStyle/>
          <a:p>
            <a:pPr algn="r" rtl="1">
              <a:buFont typeface="Wingdings" panose="05000000000000000000" pitchFamily="2" charset="2"/>
              <a:buChar char="q"/>
            </a:pPr>
            <a:endParaRPr lang="ar-TN" dirty="0">
              <a:cs typeface="Times New Roman" panose="02020603050405020304" pitchFamily="18" charset="0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TN" dirty="0">
                <a:cs typeface="Times New Roman" panose="02020603050405020304" pitchFamily="18" charset="0"/>
              </a:rPr>
              <a:t>تركبت </a:t>
            </a:r>
            <a:r>
              <a:rPr lang="ar-TN" b="1" dirty="0">
                <a:solidFill>
                  <a:srgbClr val="FF0000"/>
                </a:solidFill>
                <a:cs typeface="Times New Roman" panose="02020603050405020304" pitchFamily="18" charset="0"/>
              </a:rPr>
              <a:t>لجنة إدارة مخاطر الفساد في سلسلة الامداد بالدواء</a:t>
            </a:r>
            <a:r>
              <a:rPr lang="ar-TN" dirty="0">
                <a:ea typeface="Times New Roman"/>
                <a:cs typeface="Times New Roman"/>
              </a:rPr>
              <a:t>: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TN" dirty="0">
                <a:cs typeface="Times New Roman" panose="02020603050405020304" pitchFamily="18" charset="0"/>
              </a:rPr>
              <a:t>إدارة الصيدلة و الدواء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TN" dirty="0">
                <a:cs typeface="Times New Roman" panose="02020603050405020304" pitchFamily="18" charset="0"/>
              </a:rPr>
              <a:t>المخبر الوطني لمراقبة الادوية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TN" dirty="0">
                <a:cs typeface="Times New Roman" panose="02020603050405020304" pitchFamily="18" charset="0"/>
              </a:rPr>
              <a:t> الصيدلية المركزية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TN" dirty="0">
                <a:cs typeface="Times New Roman" panose="02020603050405020304" pitchFamily="18" charset="0"/>
              </a:rPr>
              <a:t>ممثلين عن اقسام الصيدلة بالمستشفيات العمومية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TN" dirty="0">
                <a:cs typeface="Times New Roman" panose="02020603050405020304" pitchFamily="18" charset="0"/>
              </a:rPr>
              <a:t>ممثلين عن مديري المستشفيات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TN" dirty="0">
                <a:cs typeface="Times New Roman" panose="02020603050405020304" pitchFamily="18" charset="0"/>
              </a:rPr>
              <a:t>ممثلين عن </a:t>
            </a:r>
            <a:r>
              <a:rPr lang="ar-TN" dirty="0" err="1">
                <a:cs typeface="Times New Roman" panose="02020603050405020304" pitchFamily="18" charset="0"/>
              </a:rPr>
              <a:t>الهئية</a:t>
            </a:r>
            <a:r>
              <a:rPr lang="ar-TN" dirty="0">
                <a:cs typeface="Times New Roman" panose="02020603050405020304" pitchFamily="18" charset="0"/>
              </a:rPr>
              <a:t> الوطنية لمقاومة الفساد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TN" dirty="0">
                <a:cs typeface="Times New Roman" panose="02020603050405020304" pitchFamily="18" charset="0"/>
              </a:rPr>
              <a:t>ممثلين عن وحدة </a:t>
            </a:r>
            <a:r>
              <a:rPr lang="ar-TN" dirty="0" err="1">
                <a:cs typeface="Times New Roman" panose="02020603050405020304" pitchFamily="18" charset="0"/>
              </a:rPr>
              <a:t>الحوكمة</a:t>
            </a:r>
            <a:endParaRPr lang="ar-TN" dirty="0">
              <a:cs typeface="Times New Roman" panose="02020603050405020304" pitchFamily="18" charset="0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TN" dirty="0">
                <a:cs typeface="Times New Roman" panose="02020603050405020304" pitchFamily="18" charset="0"/>
              </a:rPr>
              <a:t>ممثلين عن المجتمع المدني</a:t>
            </a:r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F81113F4-2C6D-6B23-D05A-B7AAF9FD56DA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-137319"/>
            <a:ext cx="10972800" cy="11430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LB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إدارة مخاطر الفساد </a:t>
            </a: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قطاع الصحة</a:t>
            </a:r>
            <a:r>
              <a:rPr lang="ar-LB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في تونس</a:t>
            </a:r>
            <a:br>
              <a:rPr lang="fr-FR" sz="2400" b="1" dirty="0">
                <a:solidFill>
                  <a:prstClr val="black"/>
                </a:solidFill>
              </a:rPr>
            </a:br>
            <a:r>
              <a:rPr lang="ar-LB" sz="2400" b="1" dirty="0">
                <a:solidFill>
                  <a:prstClr val="black"/>
                </a:solidFill>
              </a:rPr>
              <a:t>المرحلة الأولى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51140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6598"/>
            <a:ext cx="5548405" cy="40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DA1C7A6-6A68-D937-E6F7-64DFA3861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141" y="1461245"/>
            <a:ext cx="6768101" cy="5495367"/>
          </a:xfrm>
          <a:prstGeom prst="rect">
            <a:avLst/>
          </a:prstGeom>
        </p:spPr>
      </p:pic>
      <p:pic>
        <p:nvPicPr>
          <p:cNvPr id="2" name="Picture 1" descr="C:\(1)UNDP\(1)GOVERNANCE\2012\(2)Events\Governance Week\Bags &amp; Folders\UNDP_Logo-Blue w Tagline-ENG.png">
            <a:extLst>
              <a:ext uri="{FF2B5EF4-FFF2-40B4-BE49-F238E27FC236}">
                <a16:creationId xmlns:a16="http://schemas.microsoft.com/office/drawing/2014/main" id="{7CD92DC2-CCD3-8751-9201-B02ECD2DA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787" y="47847"/>
            <a:ext cx="4302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3">
            <a:extLst>
              <a:ext uri="{FF2B5EF4-FFF2-40B4-BE49-F238E27FC236}">
                <a16:creationId xmlns:a16="http://schemas.microsoft.com/office/drawing/2014/main" id="{362AEE55-7E70-FBB5-02F6-35EFCDC22CF7}"/>
              </a:ext>
            </a:extLst>
          </p:cNvPr>
          <p:cNvSpPr txBox="1">
            <a:spLocks/>
          </p:cNvSpPr>
          <p:nvPr/>
        </p:nvSpPr>
        <p:spPr bwMode="auto">
          <a:xfrm>
            <a:off x="0" y="-92333"/>
            <a:ext cx="10972800" cy="83099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LB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إدارة مخاطر الفساد </a:t>
            </a: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قطاع الصحة</a:t>
            </a:r>
            <a:r>
              <a:rPr lang="ar-LB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في تونس</a:t>
            </a:r>
            <a:br>
              <a:rPr lang="fr-FR" sz="2400" b="1" dirty="0">
                <a:solidFill>
                  <a:prstClr val="black"/>
                </a:solidFill>
              </a:rPr>
            </a:br>
            <a:r>
              <a:rPr lang="ar-LB" sz="2400" b="1" dirty="0">
                <a:solidFill>
                  <a:prstClr val="black"/>
                </a:solidFill>
              </a:rPr>
              <a:t>المرحلة الأولى</a:t>
            </a:r>
            <a:endParaRPr lang="fr-FR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7709" y="1090356"/>
            <a:ext cx="10213198" cy="4319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TN" sz="4000" b="1" dirty="0"/>
              <a:t>منهجية عمل الفريق الوطني لإدارة مخاطر الفساد</a:t>
            </a:r>
          </a:p>
          <a:p>
            <a:pPr algn="ctr" rtl="1"/>
            <a:endParaRPr lang="ar-TN" b="1" dirty="0"/>
          </a:p>
          <a:p>
            <a:pPr marL="228600" lvl="0" indent="-228600" algn="r" rtl="1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اعتماد نقطة القرار كوحدة تحليل وظيفي</a:t>
            </a: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r" rtl="1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ar-T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TN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تحديد و</a:t>
            </a: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ضبط</a:t>
            </a:r>
            <a:r>
              <a:rPr lang="ar-TN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كل</a:t>
            </a: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نقاط القرار</a:t>
            </a: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r" rtl="1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تقييم احتمالية  تلبسها بالفساد</a:t>
            </a: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r" rtl="1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تقييم الاثار الفاسدة او المشوهة</a:t>
            </a: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r" rtl="1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وضع نقطة القرار على خارطة مخاطر الفساد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ar-TN" sz="2400" b="1" dirty="0"/>
          </a:p>
          <a:p>
            <a:pPr algn="r" rtl="1"/>
            <a:endParaRPr lang="en-US" sz="1400" dirty="0">
              <a:solidFill>
                <a:schemeClr val="accent1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906" y="0"/>
            <a:ext cx="484094" cy="928785"/>
          </a:xfrm>
          <a:prstGeom prst="rect">
            <a:avLst/>
          </a:prstGeom>
        </p:spPr>
      </p:pic>
      <p:sp>
        <p:nvSpPr>
          <p:cNvPr id="2" name="Titre 3">
            <a:extLst>
              <a:ext uri="{FF2B5EF4-FFF2-40B4-BE49-F238E27FC236}">
                <a16:creationId xmlns:a16="http://schemas.microsoft.com/office/drawing/2014/main" id="{B656FE0A-A525-5BB0-0025-DDFF6E3148F5}"/>
              </a:ext>
            </a:extLst>
          </p:cNvPr>
          <p:cNvSpPr txBox="1">
            <a:spLocks/>
          </p:cNvSpPr>
          <p:nvPr/>
        </p:nvSpPr>
        <p:spPr bwMode="auto">
          <a:xfrm>
            <a:off x="0" y="-92333"/>
            <a:ext cx="109728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LB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إدارة مخاطر الفساد </a:t>
            </a: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قطاع الصحة</a:t>
            </a:r>
            <a:r>
              <a:rPr lang="ar-LB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في تونس</a:t>
            </a:r>
            <a:br>
              <a:rPr lang="fr-FR" sz="2400" b="1" dirty="0">
                <a:solidFill>
                  <a:prstClr val="black"/>
                </a:solidFill>
              </a:rPr>
            </a:br>
            <a:r>
              <a:rPr lang="ar-LB" sz="2400" b="1" dirty="0">
                <a:solidFill>
                  <a:prstClr val="black"/>
                </a:solidFill>
              </a:rPr>
              <a:t>المرحلة الأولى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6950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1731" y="2090172"/>
            <a:ext cx="103882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TN" sz="2800" b="1" dirty="0"/>
              <a:t>اقتراح البرنامج التنفيذي للتقليل من مخاطر الفساد</a:t>
            </a:r>
            <a:r>
              <a:rPr lang="ar-TN" sz="2800" b="1" dirty="0">
                <a:solidFill>
                  <a:srgbClr val="FF0000"/>
                </a:solidFill>
              </a:rPr>
              <a:t>: يؤخذ بعين الاعتبار</a:t>
            </a:r>
            <a:r>
              <a:rPr lang="fr-FR" sz="2800" b="1" dirty="0">
                <a:solidFill>
                  <a:srgbClr val="FF0000"/>
                </a:solidFill>
              </a:rPr>
              <a:t>:</a:t>
            </a:r>
          </a:p>
          <a:p>
            <a:pPr algn="ctr" rtl="1"/>
            <a:r>
              <a:rPr lang="ar-TN" sz="2800" b="1" dirty="0">
                <a:solidFill>
                  <a:srgbClr val="FF0000"/>
                </a:solidFill>
              </a:rPr>
              <a:t>          - الاكراهات السياسية و الاقتصادية و الاجتماعية لصاحب القرار،</a:t>
            </a:r>
          </a:p>
          <a:p>
            <a:pPr algn="ctr" rtl="1"/>
            <a:r>
              <a:rPr lang="ar-TN" sz="2800" b="1" dirty="0">
                <a:solidFill>
                  <a:srgbClr val="FF0000"/>
                </a:solidFill>
              </a:rPr>
              <a:t>          - القابلية للإنجاز</a:t>
            </a:r>
            <a:endParaRPr lang="fr-FR" sz="2800" b="1" dirty="0">
              <a:solidFill>
                <a:srgbClr val="FF0000"/>
              </a:solidFill>
            </a:endParaRPr>
          </a:p>
          <a:p>
            <a:pPr algn="ctr" rtl="1"/>
            <a:endParaRPr lang="ar-TN" sz="2800" b="1" dirty="0">
              <a:solidFill>
                <a:srgbClr val="FF0000"/>
              </a:solidFill>
            </a:endParaRPr>
          </a:p>
          <a:p>
            <a:pPr marL="457200" indent="-457200" algn="ctr" rtl="1">
              <a:buFontTx/>
              <a:buChar char="-"/>
            </a:pPr>
            <a:r>
              <a:rPr lang="ar-TN" sz="2800" b="1" dirty="0">
                <a:solidFill>
                  <a:srgbClr val="FF0000"/>
                </a:solidFill>
              </a:rPr>
              <a:t>جدولة أولويات التدخل </a:t>
            </a:r>
            <a:r>
              <a:rPr lang="ar-TN" sz="2800" dirty="0">
                <a:solidFill>
                  <a:prstClr val="black"/>
                </a:solidFill>
              </a:rPr>
              <a:t>اعتبارا لأهمية المدى الزمني</a:t>
            </a:r>
            <a:r>
              <a:rPr lang="ar-TN" sz="2800" dirty="0">
                <a:solidFill>
                  <a:srgbClr val="FF0000"/>
                </a:solidFill>
              </a:rPr>
              <a:t> لتحقيق مكاسب قطاعية في مقاومة الفساد</a:t>
            </a:r>
            <a:endParaRPr lang="fr-FR" sz="2800" dirty="0">
              <a:solidFill>
                <a:srgbClr val="FF0000"/>
              </a:solidFill>
            </a:endParaRPr>
          </a:p>
          <a:p>
            <a:pPr marL="457200" indent="-457200" algn="r" rtl="1">
              <a:buFontTx/>
              <a:buChar char="-"/>
            </a:pPr>
            <a:endParaRPr lang="ar-TN" sz="2800" dirty="0">
              <a:solidFill>
                <a:prstClr val="black"/>
              </a:solidFill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140" y="0"/>
            <a:ext cx="507860" cy="974383"/>
          </a:xfrm>
          <a:prstGeom prst="rect">
            <a:avLst/>
          </a:prstGeom>
        </p:spPr>
      </p:pic>
      <p:sp>
        <p:nvSpPr>
          <p:cNvPr id="3" name="Titre 3">
            <a:extLst>
              <a:ext uri="{FF2B5EF4-FFF2-40B4-BE49-F238E27FC236}">
                <a16:creationId xmlns:a16="http://schemas.microsoft.com/office/drawing/2014/main" id="{B434DFEF-24B5-3075-89E3-F02AE8AD745C}"/>
              </a:ext>
            </a:extLst>
          </p:cNvPr>
          <p:cNvSpPr txBox="1">
            <a:spLocks/>
          </p:cNvSpPr>
          <p:nvPr/>
        </p:nvSpPr>
        <p:spPr bwMode="auto">
          <a:xfrm>
            <a:off x="0" y="-92333"/>
            <a:ext cx="109728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LB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إدارة مخاطر الفساد </a:t>
            </a: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قطاع الصحة</a:t>
            </a:r>
            <a:r>
              <a:rPr lang="ar-LB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في تونس</a:t>
            </a:r>
            <a:br>
              <a:rPr lang="fr-FR" sz="2400" b="1" dirty="0">
                <a:solidFill>
                  <a:prstClr val="black"/>
                </a:solidFill>
              </a:rPr>
            </a:br>
            <a:r>
              <a:rPr lang="ar-LB" sz="2400" b="1" dirty="0">
                <a:solidFill>
                  <a:prstClr val="black"/>
                </a:solidFill>
              </a:rPr>
              <a:t>المرحلة الأولى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16302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1" descr="C:\(1)UNDP\(1)GOVERNANCE\2012\(2)Events\Governance Week\Bags &amp; Folders\UNDP_Logo-Blue w Tagline-E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646" y="0"/>
            <a:ext cx="502349" cy="101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07008" y="1999488"/>
            <a:ext cx="9375649" cy="2999232"/>
          </a:xfrm>
          <a:prstGeom prst="rect">
            <a:avLst/>
          </a:prstGeom>
          <a:solidFill>
            <a:srgbClr val="002060"/>
          </a:solidFill>
        </p:spPr>
        <p:txBody>
          <a:bodyPr vert="horz" lIns="107287" tIns="53643" rIns="107287" bIns="53643" rtlCol="0" anchor="ctr" anchorCtr="0">
            <a:noAutofit/>
          </a:bodyPr>
          <a:lstStyle>
            <a:lvl1pPr algn="ctr" defTabSz="107286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1"/>
            <a:r>
              <a:rPr lang="ar-EG" sz="2800" b="1" dirty="0">
                <a:solidFill>
                  <a:schemeClr val="bg1"/>
                </a:solidFill>
              </a:rPr>
              <a:t> </a:t>
            </a:r>
            <a:r>
              <a:rPr lang="ar-TN" sz="4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تنزيل المنهجية</a:t>
            </a:r>
          </a:p>
          <a:p>
            <a:pPr lvl="0" rtl="1"/>
            <a:r>
              <a:rPr lang="ar-TN" sz="4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في باب الخدمات الصحية </a:t>
            </a:r>
          </a:p>
          <a:p>
            <a:pPr lvl="0" rtl="1"/>
            <a:r>
              <a:rPr lang="ar-TN" sz="4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وفي باب سلسلة الامداد بالدواء   </a:t>
            </a:r>
          </a:p>
          <a:p>
            <a:endParaRPr lang="en-US" sz="4400" b="1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592A8DC-7858-5B9D-CD5E-DBDE552B1D1E}"/>
              </a:ext>
            </a:extLst>
          </p:cNvPr>
          <p:cNvSpPr txBox="1">
            <a:spLocks/>
          </p:cNvSpPr>
          <p:nvPr/>
        </p:nvSpPr>
        <p:spPr bwMode="auto">
          <a:xfrm>
            <a:off x="0" y="91484"/>
            <a:ext cx="109728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LB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إدارة مخاطر الفساد </a:t>
            </a: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قطاع الصحة</a:t>
            </a:r>
            <a:r>
              <a:rPr lang="ar-LB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في تونس</a:t>
            </a:r>
            <a:br>
              <a:rPr lang="fr-FR" sz="2400" b="1" dirty="0">
                <a:solidFill>
                  <a:prstClr val="black"/>
                </a:solidFill>
              </a:rPr>
            </a:br>
            <a:r>
              <a:rPr lang="ar-LB" sz="2400" b="1" dirty="0">
                <a:solidFill>
                  <a:prstClr val="black"/>
                </a:solidFill>
              </a:rPr>
              <a:t>المرحلة الأولى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416377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6419" y="2445884"/>
            <a:ext cx="7932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buNone/>
            </a:pPr>
            <a:r>
              <a:rPr lang="ar-TN" sz="4400" b="1" dirty="0"/>
              <a:t>نقطة </a:t>
            </a:r>
            <a:r>
              <a:rPr kumimoji="0" lang="ar-T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القرار </a:t>
            </a:r>
            <a:r>
              <a:rPr lang="ar-TN" sz="4400" b="1" dirty="0"/>
              <a:t>رقم</a:t>
            </a:r>
            <a:r>
              <a:rPr lang="ar-TN" sz="4400" b="1" dirty="0">
                <a:solidFill>
                  <a:srgbClr val="9A5315"/>
                </a:solidFill>
              </a:rPr>
              <a:t> </a:t>
            </a:r>
            <a:r>
              <a:rPr lang="ar-TN" sz="4400" b="1" dirty="0"/>
              <a:t>1</a:t>
            </a:r>
            <a:r>
              <a:rPr lang="ar-TN" sz="4400" b="1" dirty="0">
                <a:solidFill>
                  <a:srgbClr val="9A5315"/>
                </a:solidFill>
              </a:rPr>
              <a:t> </a:t>
            </a:r>
            <a:r>
              <a:rPr lang="ar-TN" sz="4400" b="1" dirty="0"/>
              <a:t>:الدفع عند التسجيل</a:t>
            </a:r>
            <a:endParaRPr lang="fr-FR" sz="4400" b="1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738" y="0"/>
            <a:ext cx="669262" cy="1284049"/>
          </a:xfrm>
          <a:prstGeom prst="rect">
            <a:avLst/>
          </a:prstGeom>
        </p:spPr>
      </p:pic>
      <p:sp>
        <p:nvSpPr>
          <p:cNvPr id="3" name="Titre 3">
            <a:extLst>
              <a:ext uri="{FF2B5EF4-FFF2-40B4-BE49-F238E27FC236}">
                <a16:creationId xmlns:a16="http://schemas.microsoft.com/office/drawing/2014/main" id="{56246982-313A-4317-7B30-8818A896C3CF}"/>
              </a:ext>
            </a:extLst>
          </p:cNvPr>
          <p:cNvSpPr txBox="1">
            <a:spLocks/>
          </p:cNvSpPr>
          <p:nvPr/>
        </p:nvSpPr>
        <p:spPr bwMode="auto">
          <a:xfrm>
            <a:off x="0" y="-92333"/>
            <a:ext cx="109728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LB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إدارة مخاطر الفساد </a:t>
            </a: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قطاع الصحة</a:t>
            </a:r>
            <a:r>
              <a:rPr lang="ar-LB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في تونس</a:t>
            </a:r>
            <a:br>
              <a:rPr lang="fr-FR" sz="2400" b="1" dirty="0">
                <a:solidFill>
                  <a:prstClr val="black"/>
                </a:solidFill>
              </a:rPr>
            </a:br>
            <a:r>
              <a:rPr lang="ar-LB" sz="2400" b="1" dirty="0">
                <a:solidFill>
                  <a:prstClr val="black"/>
                </a:solidFill>
              </a:rPr>
              <a:t>المرحلة الأولى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42267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862457" y="1681934"/>
            <a:ext cx="2116183" cy="4187952"/>
          </a:xfrm>
        </p:spPr>
        <p:txBody>
          <a:bodyPr rtlCol="0"/>
          <a:lstStyle/>
          <a:p>
            <a:pPr algn="ctr" rtl="1"/>
            <a:endParaRPr lang="ar-TN" dirty="0"/>
          </a:p>
          <a:p>
            <a:pPr algn="ctr" rtl="1"/>
            <a:endParaRPr lang="ar-TN" dirty="0"/>
          </a:p>
          <a:p>
            <a:pPr algn="ctr" rtl="1"/>
            <a:endParaRPr lang="ar-TN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1938056"/>
              </p:ext>
            </p:extLst>
          </p:nvPr>
        </p:nvGraphicFramePr>
        <p:xfrm>
          <a:off x="1" y="-60071"/>
          <a:ext cx="12192000" cy="702856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34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9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5065">
                  <a:extLst>
                    <a:ext uri="{9D8B030D-6E8A-4147-A177-3AD203B41FA5}">
                      <a16:colId xmlns:a16="http://schemas.microsoft.com/office/drawing/2014/main" val="1494965700"/>
                    </a:ext>
                  </a:extLst>
                </a:gridCol>
                <a:gridCol w="20425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7059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B" sz="1650" kern="1200" dirty="0"/>
                        <a:t>الإحتمالية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LB" sz="1650" kern="1200" dirty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50" dirty="0"/>
                        <a:t>الدوافع</a:t>
                      </a:r>
                      <a:r>
                        <a:rPr lang="ar-LB" sz="1650" dirty="0"/>
                        <a:t>                              </a:t>
                      </a:r>
                      <a:r>
                        <a:rPr lang="ar-TN" sz="1650" kern="1200" dirty="0"/>
                        <a:t>الضوابط</a:t>
                      </a:r>
                      <a:endParaRPr lang="fr-FR" sz="165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fr-FR" b="1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50" dirty="0"/>
                        <a:t> الآث</a:t>
                      </a:r>
                      <a:r>
                        <a:rPr lang="ar-LB" sz="1650" dirty="0"/>
                        <a:t>ر</a:t>
                      </a:r>
                      <a:endParaRPr lang="fr-FR" sz="1650" dirty="0"/>
                    </a:p>
                    <a:p>
                      <a:pPr algn="ctr" rtl="0"/>
                      <a:endParaRPr lang="fr-FR" sz="16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LB" sz="1650" b="1" dirty="0"/>
                        <a:t>المشوهة</a:t>
                      </a:r>
                      <a:r>
                        <a:rPr lang="fr-FR" sz="1650" b="1" dirty="0"/>
                        <a:t> </a:t>
                      </a:r>
                      <a:r>
                        <a:rPr lang="ar-LB" sz="1650" b="1" dirty="0"/>
                        <a:t>النتيجة </a:t>
                      </a:r>
                      <a:endParaRPr lang="fr-FR" sz="16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B" sz="1650" b="1" dirty="0"/>
                        <a:t>نقطة القرار </a:t>
                      </a:r>
                      <a:endParaRPr lang="fr-FR" sz="165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043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ar-TN" sz="2000" b="1" dirty="0"/>
                        <a:t>- </a:t>
                      </a:r>
                      <a:r>
                        <a:rPr lang="ar-TN" sz="2000" b="1" baseline="0" dirty="0"/>
                        <a:t>دليل اجراءات للتصرف في المداخيل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ar-TN" sz="2000" b="1" baseline="0" dirty="0"/>
                        <a:t>- </a:t>
                      </a:r>
                      <a:r>
                        <a:rPr lang="ar-TN" sz="2000" b="1" baseline="0" dirty="0" err="1"/>
                        <a:t>التطبيقة</a:t>
                      </a:r>
                      <a:r>
                        <a:rPr lang="ar-TN" sz="2000" b="1" baseline="0" dirty="0"/>
                        <a:t> الاعلامية في مجال المداخيل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2000" b="1" baseline="0" dirty="0"/>
                        <a:t>- الية لرقابة إسناد وصولات و دفاتر الاستخلاص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2000" b="1" baseline="0" dirty="0"/>
                        <a:t>- الية شفافة </a:t>
                      </a:r>
                      <a:r>
                        <a:rPr lang="ar-TN" sz="2000" b="1" baseline="0" dirty="0" err="1"/>
                        <a:t>لاسناد</a:t>
                      </a:r>
                      <a:r>
                        <a:rPr lang="ar-TN" sz="2000" b="1" baseline="0" dirty="0"/>
                        <a:t> دفاتر العلاج المجاني او بالتعريفة المنخفضة : أعوان الصحة ، ذوي الاحتياجات الاجتماعية ،الاسلاك الخاصة </a:t>
                      </a:r>
                    </a:p>
                    <a:p>
                      <a:pPr marL="285750" indent="-285750" algn="r" rt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ar-T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ar-TN" b="1" baseline="0" dirty="0"/>
                        <a:t>- ضعف الدخل بالنسبة لوكلاء المقابيض و للإطارات شبه الطبية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b="1" baseline="0" dirty="0"/>
                        <a:t>- </a:t>
                      </a:r>
                      <a:r>
                        <a:rPr lang="ar-TN" b="1" baseline="0" dirty="0"/>
                        <a:t>التعاطف مع الوضع المادي للمرضى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ar-TN" b="1" baseline="0" dirty="0"/>
                        <a:t>- إسناد هذه المهمة لغير ذوي الاختصاص </a:t>
                      </a:r>
                      <a:r>
                        <a:rPr lang="ar-TN" b="1" baseline="0" dirty="0" err="1"/>
                        <a:t>و</a:t>
                      </a:r>
                      <a:r>
                        <a:rPr lang="ar-TN" b="1" baseline="0" dirty="0"/>
                        <a:t> لغير الأكفاء</a:t>
                      </a:r>
                      <a:endParaRPr lang="fr-FR" b="1" baseline="0" dirty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ar-TN" b="1" baseline="0" dirty="0"/>
                        <a:t>- حصول مبلغ كبير في قباضة المستشفى نتيجة تجميع المقابيض وعدم التصريح بها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ar-TN" baseline="0" dirty="0"/>
                    </a:p>
                    <a:p>
                      <a:pPr marL="285750" marR="0" indent="-28575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ar-T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 rtl="1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ar-TN" sz="1800" b="1" baseline="0" dirty="0"/>
                        <a:t> </a:t>
                      </a:r>
                      <a:r>
                        <a:rPr lang="ar-TN" sz="1800" b="1" u="sng" dirty="0"/>
                        <a:t>بالنسبة لمستعمل المرفق العام للصحة: </a:t>
                      </a:r>
                    </a:p>
                    <a:p>
                      <a:pPr marL="0" indent="0" algn="r" rtl="1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ar-TN" sz="1800" b="1" dirty="0"/>
                        <a:t>- تحمل أعباء إضافية (مقابل التسجيل  مع</a:t>
                      </a:r>
                      <a:r>
                        <a:rPr lang="ar-TN" sz="1800" b="1" baseline="0" dirty="0"/>
                        <a:t> </a:t>
                      </a:r>
                      <a:r>
                        <a:rPr lang="ar-TN" sz="1800" b="1" dirty="0"/>
                        <a:t>غض الطرف عن بعض الشروط)</a:t>
                      </a:r>
                    </a:p>
                    <a:p>
                      <a:pPr marL="0" indent="0" algn="r" rtl="1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ar-TN" sz="1800" b="1" dirty="0"/>
                        <a:t>- تعطل</a:t>
                      </a:r>
                      <a:r>
                        <a:rPr lang="ar-TN" sz="1800" b="1" baseline="0" dirty="0"/>
                        <a:t> الحصول على الخدمة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ar-TN" sz="1800" b="1" u="sng" baseline="0" dirty="0"/>
                        <a:t>بالنسبة للمرفق العام للصحة: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ar-TN" sz="1800" b="1" baseline="0" dirty="0"/>
                        <a:t>- تعميق أو خلق أزمة ثقة في المرفق الصحي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ar-TN" sz="1800" b="1" baseline="0" dirty="0"/>
                        <a:t>- خسارة مداخيل محتملة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ar-TN" sz="1800" b="1" baseline="0" dirty="0"/>
                        <a:t>- المساهمة في خرق النظام الداخلي للمرفق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ar-TN" sz="1800" b="1" baseline="0" dirty="0"/>
                        <a:t>- الإساءة إلى سمعة المنظومة الصحية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ar-TN" sz="16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r" rtl="1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ar-TN" sz="1800" b="1" dirty="0"/>
                        <a:t>-</a:t>
                      </a:r>
                      <a:r>
                        <a:rPr lang="ar-TN" sz="1800" b="1" baseline="0" dirty="0"/>
                        <a:t> </a:t>
                      </a:r>
                      <a:r>
                        <a:rPr lang="ar-TN" sz="1800" b="1" dirty="0"/>
                        <a:t> التسجيل</a:t>
                      </a:r>
                      <a:r>
                        <a:rPr lang="ar-TN" sz="1800" b="1" baseline="0" dirty="0"/>
                        <a:t> بدون دفع المستحقات</a:t>
                      </a:r>
                    </a:p>
                    <a:p>
                      <a:pPr marL="0" indent="0" algn="r" rtl="1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ar-TN" sz="1800" b="1" baseline="0" dirty="0"/>
                        <a:t>- التسجيل رغم عدم صلاحية بطاقة العلاج</a:t>
                      </a:r>
                      <a:endParaRPr lang="fr-FR" sz="1800" b="1" baseline="0" dirty="0"/>
                    </a:p>
                    <a:p>
                      <a:pPr marL="0" indent="0" algn="r" rtl="1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kumimoji="0" lang="ar-TN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 افتعال الحق في مجانية العلاج : انتحال صفة منتفع بمجانية العلاج  او اولي الحق من الاصول او الفروع</a:t>
                      </a:r>
                      <a:endParaRPr lang="ar-TN" sz="1800" b="1" baseline="0" dirty="0"/>
                    </a:p>
                    <a:p>
                      <a:pPr marL="0" indent="0" algn="r" rtl="1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ar-TN" sz="1800" b="1" baseline="0" dirty="0"/>
                        <a:t>- افتعال تغيير المنظومة</a:t>
                      </a:r>
                    </a:p>
                    <a:p>
                      <a:pPr marL="0" indent="0" algn="r" rtl="1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ar-TN" sz="1800" b="1" baseline="0" dirty="0"/>
                        <a:t>- الاستيلاء على مبالغ التسجيل</a:t>
                      </a:r>
                      <a:endParaRPr lang="ar-TN" sz="18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2000" b="1" dirty="0"/>
                        <a:t>الدفع عند التسجيل</a:t>
                      </a:r>
                      <a:endParaRPr lang="fr-FR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Parchemin horizontal 1"/>
          <p:cNvSpPr/>
          <p:nvPr/>
        </p:nvSpPr>
        <p:spPr>
          <a:xfrm rot="10800000" flipV="1">
            <a:off x="1583377" y="5640779"/>
            <a:ext cx="4512624" cy="121722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dirty="0"/>
              <a:t>احتمالية مرتفعة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846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6419" y="2445884"/>
            <a:ext cx="7932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TN" sz="4400" b="1" dirty="0"/>
              <a:t>نقطة القرار رقم4: خدمة العيادة الطبية 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16" y="0"/>
            <a:ext cx="580484" cy="1113720"/>
          </a:xfrm>
          <a:prstGeom prst="rect">
            <a:avLst/>
          </a:prstGeom>
        </p:spPr>
      </p:pic>
      <p:sp>
        <p:nvSpPr>
          <p:cNvPr id="3" name="Titre 3">
            <a:extLst>
              <a:ext uri="{FF2B5EF4-FFF2-40B4-BE49-F238E27FC236}">
                <a16:creationId xmlns:a16="http://schemas.microsoft.com/office/drawing/2014/main" id="{EB7114FE-84CD-A20A-0C5C-E1183617D715}"/>
              </a:ext>
            </a:extLst>
          </p:cNvPr>
          <p:cNvSpPr txBox="1">
            <a:spLocks/>
          </p:cNvSpPr>
          <p:nvPr/>
        </p:nvSpPr>
        <p:spPr bwMode="auto">
          <a:xfrm>
            <a:off x="0" y="-92333"/>
            <a:ext cx="109728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LB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إدارة مخاطر الفساد </a:t>
            </a: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قطاع الصحة</a:t>
            </a:r>
            <a:r>
              <a:rPr lang="ar-LB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في تونس</a:t>
            </a:r>
            <a:br>
              <a:rPr lang="fr-FR" sz="2400" b="1" dirty="0">
                <a:solidFill>
                  <a:prstClr val="black"/>
                </a:solidFill>
              </a:rPr>
            </a:br>
            <a:r>
              <a:rPr lang="ar-LB" sz="2400" b="1" dirty="0">
                <a:solidFill>
                  <a:prstClr val="black"/>
                </a:solidFill>
              </a:rPr>
              <a:t>المرحلة الأولى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3631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862457" y="1681934"/>
            <a:ext cx="2116183" cy="4187952"/>
          </a:xfrm>
        </p:spPr>
        <p:txBody>
          <a:bodyPr rtlCol="0"/>
          <a:lstStyle/>
          <a:p>
            <a:pPr algn="ctr" rtl="1"/>
            <a:endParaRPr lang="ar-TN" dirty="0"/>
          </a:p>
          <a:p>
            <a:pPr algn="ctr" rtl="1"/>
            <a:endParaRPr lang="ar-TN" dirty="0"/>
          </a:p>
          <a:p>
            <a:pPr algn="ctr" rtl="1"/>
            <a:endParaRPr lang="ar-TN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17658777"/>
              </p:ext>
            </p:extLst>
          </p:nvPr>
        </p:nvGraphicFramePr>
        <p:xfrm>
          <a:off x="1" y="0"/>
          <a:ext cx="12192000" cy="86455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3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3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9029">
                  <a:extLst>
                    <a:ext uri="{9D8B030D-6E8A-4147-A177-3AD203B41FA5}">
                      <a16:colId xmlns:a16="http://schemas.microsoft.com/office/drawing/2014/main" val="14949657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7657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B" sz="1650" kern="1200" dirty="0" err="1"/>
                        <a:t>الإحتمالية</a:t>
                      </a:r>
                      <a:r>
                        <a:rPr lang="ar-LB" sz="1650" kern="1200" dirty="0"/>
                        <a:t>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50" dirty="0"/>
                        <a:t>الدوافع</a:t>
                      </a:r>
                      <a:r>
                        <a:rPr lang="ar-LB" sz="1650" dirty="0"/>
                        <a:t>                              </a:t>
                      </a:r>
                      <a:r>
                        <a:rPr lang="ar-TN" sz="1650" kern="1200" dirty="0"/>
                        <a:t>الضوابط</a:t>
                      </a:r>
                      <a:endParaRPr lang="fr-FR" sz="165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fr-FR" b="1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50" dirty="0"/>
                        <a:t> </a:t>
                      </a:r>
                      <a:r>
                        <a:rPr lang="ar-TN" sz="1650" dirty="0" err="1"/>
                        <a:t>الآثا</a:t>
                      </a:r>
                      <a:r>
                        <a:rPr lang="ar-LB" sz="1650" dirty="0"/>
                        <a:t>ر</a:t>
                      </a:r>
                      <a:endParaRPr lang="fr-FR" sz="1650" dirty="0"/>
                    </a:p>
                    <a:p>
                      <a:pPr algn="ctr" rtl="0"/>
                      <a:endParaRPr lang="fr-FR" sz="16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fr-FR" sz="1650" b="1" dirty="0"/>
                    </a:p>
                    <a:p>
                      <a:pPr algn="ctr" rtl="0"/>
                      <a:r>
                        <a:rPr lang="ar-LB" sz="1650" b="1" dirty="0"/>
                        <a:t>النتيجة</a:t>
                      </a:r>
                      <a:endParaRPr lang="fr-FR" sz="1650" b="1" dirty="0"/>
                    </a:p>
                    <a:p>
                      <a:pPr algn="ctr" rtl="0"/>
                      <a:endParaRPr lang="fr-FR" sz="1650" b="1" dirty="0"/>
                    </a:p>
                    <a:p>
                      <a:pPr algn="ctr" rtl="0"/>
                      <a:r>
                        <a:rPr lang="ar-LB" sz="1650" b="1" dirty="0"/>
                        <a:t> المشوهة</a:t>
                      </a:r>
                    </a:p>
                    <a:p>
                      <a:pPr algn="ctr" rtl="0"/>
                      <a:endParaRPr lang="fr-FR" sz="16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B" sz="1650" b="1" dirty="0"/>
                        <a:t>نقطة القرار </a:t>
                      </a:r>
                    </a:p>
                    <a:p>
                      <a:pPr algn="ctr" rtl="1"/>
                      <a:endParaRPr lang="fr-FR" sz="165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67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LB" sz="1800" b="1" u="sng" dirty="0"/>
                        <a:t>السياسة</a:t>
                      </a:r>
                      <a:r>
                        <a:rPr lang="ar-LB" sz="1800" b="1" u="sng" baseline="0" dirty="0"/>
                        <a:t> العامة لمكافحة الفساد</a:t>
                      </a:r>
                      <a:endParaRPr lang="en-US" sz="1800" b="1" u="sng" dirty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TN" sz="1800" b="1" dirty="0"/>
                        <a:t>- </a:t>
                      </a:r>
                      <a:r>
                        <a:rPr lang="ar-LB" sz="1800" b="1" dirty="0"/>
                        <a:t>التصريح  </a:t>
                      </a:r>
                      <a:r>
                        <a:rPr lang="ar-TN" sz="1800" b="1" dirty="0"/>
                        <a:t>ب</a:t>
                      </a:r>
                      <a:r>
                        <a:rPr lang="ar-LB" sz="1800" b="1" dirty="0"/>
                        <a:t>الم</a:t>
                      </a:r>
                      <a:r>
                        <a:rPr lang="ar-TN" sz="1800" b="1" dirty="0"/>
                        <a:t>كاسب</a:t>
                      </a:r>
                      <a:endParaRPr lang="en-US" sz="1800" b="1" dirty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TN" sz="1800" b="1" dirty="0"/>
                        <a:t>- </a:t>
                      </a:r>
                      <a:r>
                        <a:rPr lang="ar-LB" sz="1800" b="1" dirty="0"/>
                        <a:t>نظام إدارة تعارض المصالح</a:t>
                      </a:r>
                      <a:endParaRPr lang="en-US" sz="1800" b="1" dirty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TN" sz="1800" b="1" dirty="0"/>
                        <a:t>- </a:t>
                      </a:r>
                      <a:r>
                        <a:rPr lang="ar-LB" sz="1800" b="1" dirty="0"/>
                        <a:t>حماية المبلغين عن الفساد</a:t>
                      </a:r>
                      <a:endParaRPr lang="en-US" sz="1800" b="1" baseline="0" dirty="0"/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LB" sz="1800" b="1" u="sng" dirty="0"/>
                        <a:t>فصل</a:t>
                      </a:r>
                      <a:r>
                        <a:rPr lang="ar-LB" sz="1800" b="1" u="sng" baseline="0" dirty="0"/>
                        <a:t> المسؤوليات</a:t>
                      </a:r>
                      <a:r>
                        <a:rPr lang="en-US" sz="1800" b="1" u="sng" dirty="0"/>
                        <a:t> </a:t>
                      </a:r>
                    </a:p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TN" sz="1800" b="1" baseline="0" dirty="0"/>
                        <a:t>رئاسة القسم / النشاط التكميلي الخاص</a:t>
                      </a:r>
                    </a:p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TN" sz="1800" b="1" baseline="0" dirty="0"/>
                        <a:t>رئاسة القسم / مسك أسهم في مصحات خاصة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LB" sz="1800" b="1" u="sng" dirty="0"/>
                        <a:t>توفر المعلومات</a:t>
                      </a:r>
                      <a:endParaRPr lang="en-US" sz="1800" b="1" u="sng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b="1" dirty="0"/>
                        <a:t>- اعتماد</a:t>
                      </a:r>
                      <a:r>
                        <a:rPr lang="ar-TN" sz="1800" b="1" baseline="0" dirty="0"/>
                        <a:t> المرجعيات  العلاجية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TN" sz="1800" b="1" u="sng" dirty="0"/>
                        <a:t>ال</a:t>
                      </a:r>
                      <a:r>
                        <a:rPr lang="ar-LB" sz="1800" b="1" u="sng" dirty="0"/>
                        <a:t>رقابة </a:t>
                      </a:r>
                      <a:r>
                        <a:rPr lang="ar-TN" sz="1800" b="1" u="sng" dirty="0"/>
                        <a:t>ال</a:t>
                      </a:r>
                      <a:r>
                        <a:rPr lang="ar-LB" sz="1800" b="1" u="sng" dirty="0"/>
                        <a:t>داخلية</a:t>
                      </a:r>
                      <a:endParaRPr lang="ar-TN" sz="1800" b="1" u="sng" baseline="0" dirty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TN" sz="1800" b="1" baseline="0" dirty="0"/>
                        <a:t> التقييم  الدوري لأداء الأطباء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TN" sz="1800" b="1" baseline="0" dirty="0"/>
                        <a:t>منظومة </a:t>
                      </a:r>
                      <a:r>
                        <a:rPr lang="ar-TN" sz="1800" b="1" baseline="0" dirty="0" err="1"/>
                        <a:t>الحوكمة</a:t>
                      </a:r>
                      <a:r>
                        <a:rPr lang="ar-TN" sz="1800" b="1" baseline="0" dirty="0"/>
                        <a:t>  السريرية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TN" sz="1800" b="1" baseline="0" dirty="0"/>
                        <a:t>رقابة الهيئات المهنية و لجان الأخلاقيات الطبية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b="1" u="sng" dirty="0"/>
                        <a:t>ال</a:t>
                      </a:r>
                      <a:r>
                        <a:rPr lang="ar-LB" sz="1800" b="1" u="sng" dirty="0"/>
                        <a:t>رقابة </a:t>
                      </a:r>
                      <a:r>
                        <a:rPr lang="ar-TN" sz="1800" b="1" u="sng" dirty="0"/>
                        <a:t>ال</a:t>
                      </a:r>
                      <a:r>
                        <a:rPr lang="ar-LB" sz="1800" b="1" u="sng" dirty="0"/>
                        <a:t>خارجية</a:t>
                      </a:r>
                      <a:endParaRPr lang="ar-TN" sz="1800" b="1" u="sng" baseline="0" dirty="0"/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TN" sz="1800" b="1" baseline="0" dirty="0"/>
                        <a:t>تقارير هيئات الرقابة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TN" sz="1800" b="1" baseline="0" dirty="0"/>
                        <a:t>رقابة الإشراف الإدارية و المالية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TN" sz="1800" b="1" baseline="0" dirty="0"/>
                        <a:t>رقابة القضاء على أداء الأطباء: الأخطاء الطبية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b="1" baseline="0" dirty="0"/>
                        <a:t>- سلطة و رقابة الرأي العام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LB" sz="1800" b="1" u="sng" baseline="0" dirty="0"/>
                        <a:t>حكم القانون</a:t>
                      </a:r>
                      <a:endParaRPr lang="en-US" sz="1800" b="1" u="sng" baseline="0" dirty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TN" sz="1800" b="1" baseline="0" dirty="0"/>
                        <a:t>- القوانين المنظمة لتضارب المصالح و قبول الهدايا</a:t>
                      </a:r>
                      <a:endParaRPr lang="en-US" sz="1800" b="1" baseline="0" dirty="0"/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TN" sz="1800" b="1" baseline="0" dirty="0"/>
                        <a:t>- </a:t>
                      </a:r>
                      <a:r>
                        <a:rPr lang="ar-LB" sz="1800" b="1" baseline="0" dirty="0"/>
                        <a:t> إنفاذ </a:t>
                      </a:r>
                      <a:r>
                        <a:rPr lang="ar-TN" sz="1800" b="1" baseline="0" dirty="0"/>
                        <a:t>القانون الداخلي للمستشفيات وقانون </a:t>
                      </a:r>
                      <a:r>
                        <a:rPr lang="ar-LB" sz="1800" b="1" baseline="0" dirty="0"/>
                        <a:t>ا</a:t>
                      </a:r>
                      <a:r>
                        <a:rPr lang="ar-TN" sz="1800" b="1" baseline="0" dirty="0"/>
                        <a:t>لنشاط التكميلي</a:t>
                      </a:r>
                      <a:endParaRPr lang="en-US" sz="18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buFont typeface="+mj-lt"/>
                        <a:buNone/>
                      </a:pPr>
                      <a:r>
                        <a:rPr lang="ar-TN" sz="1800" b="1" u="sng" kern="1200" baseline="0" dirty="0"/>
                        <a:t>دوافع </a:t>
                      </a:r>
                      <a:r>
                        <a:rPr lang="ar-LB" sz="1800" b="1" u="sng" kern="1200" baseline="0" dirty="0"/>
                        <a:t>سياسي</a:t>
                      </a:r>
                      <a:r>
                        <a:rPr lang="ar-TN" sz="1800" b="1" u="sng" kern="1200" baseline="0" dirty="0"/>
                        <a:t>ة</a:t>
                      </a:r>
                      <a:r>
                        <a:rPr lang="ar-LB" sz="1800" b="1" u="sng" kern="1200" baseline="0" dirty="0"/>
                        <a:t> واجتماعي</a:t>
                      </a:r>
                      <a:r>
                        <a:rPr lang="ar-TN" sz="1800" b="1" u="sng" kern="1200" baseline="0" dirty="0"/>
                        <a:t>ة</a:t>
                      </a:r>
                      <a:endParaRPr lang="en-US" sz="1800" b="1" u="sng" kern="1200" baseline="0" dirty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TN" sz="1800" b="1" baseline="0" dirty="0"/>
                        <a:t> ممارسة احد الأقارب لنشاط تجاري على صلة بالخدمات الطبية</a:t>
                      </a:r>
                      <a:endParaRPr lang="ar-TN" sz="1800" b="1" kern="1200" baseline="0" dirty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TN" sz="1800" b="1" baseline="0" dirty="0"/>
                        <a:t> انحياز الهيئات المهنية و النقابية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TN" sz="1800" b="1" baseline="0" dirty="0"/>
                        <a:t> السلوك الطبقي للطبيب :عناصر العيش </a:t>
                      </a:r>
                      <a:r>
                        <a:rPr lang="ar-TN" sz="1800" b="1" baseline="0" dirty="0" err="1"/>
                        <a:t>المترفه</a:t>
                      </a:r>
                      <a:endParaRPr lang="fr-FR" sz="1800" b="1" baseline="0" dirty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TN" sz="1800" b="1" u="sng" baseline="0" dirty="0"/>
                        <a:t>دوافع </a:t>
                      </a:r>
                      <a:r>
                        <a:rPr lang="ar-LB" sz="1800" b="1" u="sng" baseline="0" dirty="0"/>
                        <a:t>الاقتصادي</a:t>
                      </a:r>
                      <a:r>
                        <a:rPr lang="ar-TN" sz="1800" b="1" u="sng" baseline="0" dirty="0"/>
                        <a:t>ة</a:t>
                      </a:r>
                      <a:r>
                        <a:rPr lang="ar-LB" sz="1800" b="1" u="sng" baseline="0" dirty="0"/>
                        <a:t> ومالي</a:t>
                      </a:r>
                      <a:r>
                        <a:rPr lang="ar-TN" sz="1800" b="1" u="sng" baseline="0" dirty="0"/>
                        <a:t>ة</a:t>
                      </a:r>
                      <a:endParaRPr lang="en-US" sz="1800" b="1" u="sng" baseline="0" dirty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TN" sz="1800" b="1" baseline="0" dirty="0"/>
                        <a:t>- الفارق الكبير في الدخل بين الممارسة في القطاع الخاص في مقابل الممارسة بالقطاع العام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TN" sz="1800" b="1" baseline="0" dirty="0"/>
                        <a:t> مسك أسهم  في مصحة خاصة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TN" sz="1800" b="1" baseline="0" dirty="0"/>
                        <a:t> ممارسة نشاط ثان فيه تضارب مصالح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TN" sz="1800" b="1" u="sng" baseline="0" dirty="0"/>
                        <a:t>الدوافع </a:t>
                      </a:r>
                      <a:r>
                        <a:rPr lang="ar-LB" sz="1800" b="1" u="sng" baseline="0" dirty="0"/>
                        <a:t>الإجرائي</a:t>
                      </a:r>
                      <a:r>
                        <a:rPr lang="ar-TN" sz="1800" b="1" u="sng" baseline="0" dirty="0"/>
                        <a:t>ة</a:t>
                      </a:r>
                      <a:r>
                        <a:rPr lang="ar-LB" sz="1800" b="1" u="sng" baseline="0" dirty="0"/>
                        <a:t> والتنظيمي</a:t>
                      </a:r>
                      <a:r>
                        <a:rPr lang="ar-TN" sz="1800" b="1" u="sng" baseline="0" dirty="0"/>
                        <a:t>ة</a:t>
                      </a:r>
                      <a:endParaRPr lang="en-US" sz="1800" b="1" u="sng" baseline="0" dirty="0"/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TN" sz="1800" b="1" baseline="0" dirty="0"/>
                        <a:t>- الإطار التشريعي و التنظيمي لممارسة النشاط التكميلي الخاص</a:t>
                      </a:r>
                      <a:r>
                        <a:rPr lang="ar-TN" sz="1800" b="1" kern="1200" baseline="0" dirty="0"/>
                        <a:t> </a:t>
                      </a:r>
                      <a:endParaRPr lang="en-US" sz="1800" b="1" kern="1200" dirty="0"/>
                    </a:p>
                    <a:p>
                      <a:pPr marL="0" indent="0" algn="ctr" defTabSz="914400" rtl="1" eaLnBrk="1" latinLnBrk="0" hangingPunct="1">
                        <a:buFont typeface="+mj-lt"/>
                        <a:buNone/>
                      </a:pPr>
                      <a:r>
                        <a:rPr lang="ar-TN" sz="1800" b="1" u="sng" kern="1200" baseline="0" dirty="0"/>
                        <a:t>دوافع مرتبطة ب</a:t>
                      </a:r>
                      <a:r>
                        <a:rPr lang="ar-LB" sz="1800" b="1" u="sng" kern="1200" baseline="0" dirty="0"/>
                        <a:t>طبيعة ال</a:t>
                      </a:r>
                      <a:r>
                        <a:rPr lang="ar-TN" sz="1800" b="1" u="sng" kern="1200" baseline="0" dirty="0"/>
                        <a:t>خدمة </a:t>
                      </a:r>
                      <a:endParaRPr lang="en-US" sz="1800" b="1" u="sng" kern="1200" baseline="0" dirty="0"/>
                    </a:p>
                    <a:p>
                      <a:pPr marL="285750" marR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TN" sz="1800" b="1" baseline="0" dirty="0"/>
                        <a:t>ندرة العرض خاصة في بعض الاختصاصات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TN" sz="16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buFont typeface="+mj-lt"/>
                        <a:buNone/>
                      </a:pPr>
                      <a:r>
                        <a:rPr lang="ar-TN" sz="1800" b="1" baseline="0" dirty="0"/>
                        <a:t> </a:t>
                      </a:r>
                      <a:r>
                        <a:rPr kumimoji="0" lang="ar-TN" sz="1800" b="1" u="sng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الاثار الظرفية </a:t>
                      </a:r>
                      <a:r>
                        <a:rPr kumimoji="0" lang="ar-TN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 تحمل مستعمل المرفق العام للصحة لأعباء إضافية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 خسارة المرفق العام لمداخيل محتملة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 التأخير في الحصول على الخدمة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 التعريض لمخاطر إضافية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 تعقيد الوضع الصحي لطالب الخدمة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 التأثير على إرادة طالب الخدمة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1800" b="1" u="sng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الاثار </a:t>
                      </a:r>
                      <a:r>
                        <a:rPr kumimoji="0" lang="ar-TN" sz="1800" b="1" u="sng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الممنهجة</a:t>
                      </a:r>
                      <a:r>
                        <a:rPr kumimoji="0" lang="ar-TN" sz="1800" b="1" u="sng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ar-TN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تعميق أو خلق أزمة ثقة في المرفق الصحي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ar-TN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الرفع في كلفة العلاج عند حصول تعقيدات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ar-TN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الإساءة إلى سمعة المنظومة الصحية و عدم احترام القوانين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ar-TN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إخضاع المنظومة الصحية لسلطة اللوبيات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ar-TN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حياد المرفق العمومي للصحة عن رسالته و دوره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TN" sz="16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A5315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 defTabSz="914400" rtl="1" eaLnBrk="1" latinLnBrk="0" hangingPunct="1">
                        <a:buFontTx/>
                        <a:buChar char="-"/>
                      </a:pPr>
                      <a:r>
                        <a:rPr lang="ar-TN" sz="1800" b="1" dirty="0"/>
                        <a:t>القيام بالعيادة</a:t>
                      </a:r>
                      <a:r>
                        <a:rPr lang="ar-TN" sz="1800" b="1" baseline="0" dirty="0"/>
                        <a:t> الطبية دون اشتراط التسجيل او الخلاص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TN" sz="1800" b="1" baseline="0" dirty="0"/>
                        <a:t> طلب كشوفات تكميلية غير مبررة  موجهة للقطاع الخاص</a:t>
                      </a:r>
                      <a:endParaRPr lang="fr-FR" sz="1800" b="1" baseline="0" dirty="0"/>
                    </a:p>
                    <a:p>
                      <a:pPr algn="r" rtl="1">
                        <a:buFontTx/>
                        <a:buNone/>
                      </a:pPr>
                      <a:r>
                        <a:rPr lang="ar-TN" sz="1800" b="1" baseline="0" dirty="0"/>
                        <a:t>- توجيه المريض نحو النشاط التكميلي الخاص او باتجاه القطاع الخاص</a:t>
                      </a:r>
                      <a:endParaRPr lang="ar-LB" sz="1800" b="1" baseline="0" dirty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TN" sz="1800" b="1" baseline="0" dirty="0"/>
                        <a:t>- التوجيه نحو التدخل الطبي الأكثر عائدات مالية (العمليات القيصرية مثلا)</a:t>
                      </a:r>
                    </a:p>
                    <a:p>
                      <a:pPr algn="r" rtl="1">
                        <a:buFontTx/>
                        <a:buChar char="-"/>
                      </a:pPr>
                      <a:r>
                        <a:rPr lang="ar-TN" sz="1800" b="1" baseline="0" dirty="0"/>
                        <a:t>التوجيه بمقابل نحو علامات تجارية بعينها في ما يتعلق بالمستلزمات الطبية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TN" sz="1800" b="1" baseline="0" dirty="0"/>
                        <a:t>توجيه الوصفات الطبية نحو مخابر أدوية محددة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TN" sz="1800" b="1" baseline="0" dirty="0"/>
                        <a:t>تأخير مواعيد التدخل الجراحي أو الاستكشافي بغاية الابتزاز المادي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TN" sz="2000" b="1" dirty="0"/>
                        <a:t>الحصول</a:t>
                      </a:r>
                      <a:r>
                        <a:rPr lang="ar-TN" sz="2000" b="1" baseline="0" dirty="0"/>
                        <a:t> على خدمة </a:t>
                      </a:r>
                      <a:r>
                        <a:rPr lang="ar-TN" sz="2000" b="1" dirty="0"/>
                        <a:t>العيادة الطبية بسرعة</a:t>
                      </a:r>
                      <a:r>
                        <a:rPr lang="ar-TN" sz="2000" b="1" baseline="0" dirty="0"/>
                        <a:t> و</a:t>
                      </a:r>
                      <a:r>
                        <a:rPr lang="ar-LB" sz="2000" b="1" baseline="0" dirty="0"/>
                        <a:t>ب</a:t>
                      </a:r>
                      <a:r>
                        <a:rPr lang="ar-TN" sz="2000" b="1" baseline="0" dirty="0"/>
                        <a:t>نجاعة</a:t>
                      </a:r>
                      <a:endParaRPr lang="fr-FR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Parchemin horizontal 1"/>
          <p:cNvSpPr/>
          <p:nvPr/>
        </p:nvSpPr>
        <p:spPr>
          <a:xfrm>
            <a:off x="2505694" y="6679837"/>
            <a:ext cx="3764478" cy="12846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000" b="1" dirty="0"/>
              <a:t>احتمالية عالية لتلبس نقطة القرار بالفساد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409490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597AD-86A5-AA36-4581-A8962B900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3944B038-7D41-2BC7-D38C-4BB5BCF3E8B2}"/>
              </a:ext>
            </a:extLst>
          </p:cNvPr>
          <p:cNvSpPr txBox="1"/>
          <p:nvPr/>
        </p:nvSpPr>
        <p:spPr>
          <a:xfrm>
            <a:off x="2554941" y="50119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LB" sz="3200" b="1" dirty="0">
                <a:solidFill>
                  <a:srgbClr val="002060"/>
                </a:solidFill>
              </a:rPr>
              <a:t>الخطوط العريضة للعرض</a:t>
            </a:r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F0FD63-1677-9E61-FF84-AA516184B2CA}"/>
              </a:ext>
            </a:extLst>
          </p:cNvPr>
          <p:cNvSpPr txBox="1"/>
          <p:nvPr/>
        </p:nvSpPr>
        <p:spPr>
          <a:xfrm>
            <a:off x="2187388" y="2018357"/>
            <a:ext cx="7817223" cy="2821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800"/>
              </a:spcAft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.I </a:t>
            </a:r>
            <a:r>
              <a:rPr lang="ar-SA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المرحلة الأولى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ar-LB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إدارة مخاطر الفساد </a:t>
            </a:r>
            <a:r>
              <a:rPr lang="ar-SA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قطاع الصحة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ar-LB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في تونس</a:t>
            </a:r>
            <a:endParaRPr lang="fr-FR" sz="24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spcAft>
                <a:spcPts val="800"/>
              </a:spcAft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.II</a:t>
            </a:r>
            <a:r>
              <a:rPr lang="ar-SA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المرحلة الثانية: </a:t>
            </a:r>
            <a:r>
              <a:rPr lang="ar-SA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إدارة مخاطر الفساد </a:t>
            </a:r>
            <a:r>
              <a:rPr lang="ar-SA" sz="2400" b="1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في قطاع الصحة</a:t>
            </a:r>
            <a:r>
              <a:rPr lang="fr-FR" sz="2400" b="1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ar-LB" sz="2400" b="1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في تونس</a:t>
            </a:r>
            <a:endParaRPr lang="fr-FR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 rtl="1">
              <a:spcAft>
                <a:spcPts val="800"/>
              </a:spcAft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.III</a:t>
            </a:r>
            <a:r>
              <a:rPr lang="ar-SA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المكتسبات المؤسسية</a:t>
            </a:r>
            <a:endParaRPr lang="fr-FR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spcAft>
                <a:spcPts val="800"/>
              </a:spcAft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.IV</a:t>
            </a:r>
            <a:r>
              <a:rPr lang="ar-SA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العوامل التي تسهم في تحقيق النجاح</a:t>
            </a:r>
            <a:endParaRPr lang="fr-FR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spcAft>
                <a:spcPts val="800"/>
              </a:spcAft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.V</a:t>
            </a:r>
            <a:r>
              <a:rPr lang="ar-SA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التحديات والدروس المستخلصة</a:t>
            </a:r>
            <a:endParaRPr lang="fr-FR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spcAft>
                <a:spcPts val="800"/>
              </a:spcAft>
            </a:pPr>
            <a:r>
              <a:rPr lang="ar-SA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" descr="C:\(1)UNDP\(1)GOVERNANCE\2012\(2)Events\Governance Week\Bags &amp; Folders\UNDP_Logo-Blue w Tagline-ENG.png">
            <a:extLst>
              <a:ext uri="{FF2B5EF4-FFF2-40B4-BE49-F238E27FC236}">
                <a16:creationId xmlns:a16="http://schemas.microsoft.com/office/drawing/2014/main" id="{29A1E531-4ED4-1CE0-37D9-35779C4D3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787" y="47847"/>
            <a:ext cx="4302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97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5967" y="499872"/>
            <a:ext cx="9240945" cy="5871622"/>
          </a:xfrm>
          <a:prstGeom prst="rect">
            <a:avLst/>
          </a:prstGeom>
          <a:gradFill rotWithShape="1">
            <a:gsLst>
              <a:gs pos="87000">
                <a:srgbClr val="C70000"/>
              </a:gs>
              <a:gs pos="15000">
                <a:srgbClr val="59C422"/>
              </a:gs>
              <a:gs pos="30000">
                <a:srgbClr val="F7EE25"/>
              </a:gs>
              <a:gs pos="69000">
                <a:srgbClr val="F6AE2B"/>
              </a:gs>
              <a:gs pos="47000">
                <a:srgbClr val="F7EE25"/>
              </a:gs>
            </a:gsLst>
            <a:lin ang="18900000" scaled="0"/>
          </a:gradFill>
          <a:ln w="9525" cap="rnd" cmpd="sng" algn="ctr">
            <a:solidFill>
              <a:srgbClr val="5B9BD5"/>
            </a:solidFill>
            <a:prstDash val="solid"/>
          </a:ln>
          <a:effectLst>
            <a:innerShdw blurRad="50800" dist="25400" dir="13500000">
              <a:srgbClr val="000000">
                <a:alpha val="55000"/>
              </a:srgbClr>
            </a:innerShdw>
          </a:effectLst>
        </p:spPr>
        <p:txBody>
          <a:bodyPr lIns="91440" tIns="45720" rIns="91440" bIns="45720" rtlCol="0" anchor="ctr"/>
          <a:lstStyle/>
          <a:p>
            <a:pPr algn="ctr" defTabSz="914377">
              <a:defRPr/>
            </a:pPr>
            <a:endParaRPr lang="en-US" sz="1867" kern="0">
              <a:solidFill>
                <a:prstClr val="black"/>
              </a:solidFill>
              <a:latin typeface="Century Gothic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01953" y="597408"/>
          <a:ext cx="9140563" cy="5875490"/>
        </p:xfrm>
        <a:graphic>
          <a:graphicData uri="http://schemas.openxmlformats.org/drawingml/2006/table">
            <a:tbl>
              <a:tblPr firstRow="1" bandRow="1"/>
              <a:tblGrid>
                <a:gridCol w="1828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1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1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dist"/>
                      <a:endParaRPr lang="en-US" sz="19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dist"/>
                      <a:endParaRPr lang="en-US" sz="19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- الدفع لتلقي خدمة الكشوفات الإضافية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- التسجيل لتلقي الخدمة الصحية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- خدمة العيادة الطبية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- خدمة الكشوفات التكميلية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dist"/>
                      <a:endParaRPr lang="en-US" sz="19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dist"/>
                      <a:endParaRPr lang="en-US" sz="19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- تلقي خدمة إجراءات مغادرة المستشفى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- تلقي خدمة الإيواء بالمستشفى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- الاستقبال والإرشاد والتوجيه</a:t>
                      </a: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- الدفع عند التسجيل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- تسليم وثائق طبية إشهاديه فاسدة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 الدفع للحصول على الوثائق الطبية </a:t>
                      </a:r>
                      <a:r>
                        <a:rPr kumimoji="0" lang="ar-TN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الاشهادية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ar-T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جلب الملف الطبي أو وثائق الكشوفات</a:t>
                      </a:r>
                    </a:p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TN" sz="2400" b="1" dirty="0">
                          <a:solidFill>
                            <a:schemeClr val="bg1"/>
                          </a:solidFill>
                        </a:rPr>
                        <a:t>الانتفاع بالتدخل الجراحي 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5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dist"/>
                      <a:endParaRPr lang="en-US" sz="19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- الدفع لتلقي خدمة الإيواء بالمستشفى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dist"/>
                      <a:endParaRPr lang="en-US" sz="19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dist"/>
                      <a:endParaRPr lang="en-US" sz="19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- الدفع عند تصفية كلفة الإيواء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dist"/>
                      <a:endParaRPr lang="en-US" sz="19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dist"/>
                      <a:endParaRPr lang="en-US" sz="19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dist"/>
                      <a:endParaRPr lang="en-US" sz="1900" b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3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dist"/>
                      <a:endParaRPr lang="en-US" sz="19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dist"/>
                      <a:endParaRPr lang="en-US" sz="19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dist"/>
                      <a:endParaRPr lang="en-US" sz="19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dist"/>
                      <a:endParaRPr lang="en-US" sz="19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dist"/>
                      <a:endParaRPr lang="en-US" sz="19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72595" y="6443234"/>
            <a:ext cx="1214045" cy="37965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609585"/>
            <a:r>
              <a:rPr lang="x-none" sz="1867" dirty="0">
                <a:solidFill>
                  <a:prstClr val="black"/>
                </a:solidFill>
                <a:latin typeface="Century Gothic"/>
              </a:rPr>
              <a:t>ضعيف جداً</a:t>
            </a:r>
            <a:endParaRPr lang="en-US" sz="1867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6357" y="6483963"/>
            <a:ext cx="1214045" cy="37965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609585"/>
            <a:r>
              <a:rPr lang="x-none" sz="1867" dirty="0">
                <a:solidFill>
                  <a:prstClr val="black"/>
                </a:solidFill>
                <a:latin typeface="Century Gothic"/>
              </a:rPr>
              <a:t>ضعيف</a:t>
            </a:r>
            <a:endParaRPr lang="en-US" sz="1867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0119" y="6443234"/>
            <a:ext cx="1214045" cy="37965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609585"/>
            <a:r>
              <a:rPr lang="x-none" sz="1867" dirty="0">
                <a:solidFill>
                  <a:prstClr val="black"/>
                </a:solidFill>
                <a:latin typeface="Century Gothic"/>
              </a:rPr>
              <a:t>معتدل</a:t>
            </a:r>
            <a:endParaRPr lang="en-US" sz="1867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7697" y="6430803"/>
            <a:ext cx="1214045" cy="37965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609585"/>
            <a:r>
              <a:rPr lang="x-none" sz="1867" dirty="0">
                <a:solidFill>
                  <a:prstClr val="black"/>
                </a:solidFill>
                <a:latin typeface="Century Gothic"/>
              </a:rPr>
              <a:t>قوي </a:t>
            </a:r>
            <a:endParaRPr lang="en-US" sz="1867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48271" y="6434588"/>
            <a:ext cx="1214045" cy="37965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609585"/>
            <a:r>
              <a:rPr lang="x-none" sz="1867" dirty="0">
                <a:solidFill>
                  <a:prstClr val="black"/>
                </a:solidFill>
                <a:latin typeface="Century Gothic"/>
              </a:rPr>
              <a:t>قوي جداً</a:t>
            </a:r>
            <a:endParaRPr lang="en-US" sz="1867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37261" y="5851732"/>
            <a:ext cx="1174247" cy="37965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609585"/>
            <a:r>
              <a:rPr lang="x-none" sz="1867" dirty="0">
                <a:solidFill>
                  <a:prstClr val="black"/>
                </a:solidFill>
                <a:latin typeface="Century Gothic"/>
              </a:rPr>
              <a:t>ضعيف جداً</a:t>
            </a:r>
            <a:endParaRPr lang="en-US" sz="1867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49991" y="4812198"/>
            <a:ext cx="1197551" cy="37965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609585"/>
            <a:r>
              <a:rPr lang="x-none" sz="1867" dirty="0">
                <a:solidFill>
                  <a:prstClr val="black"/>
                </a:solidFill>
                <a:latin typeface="Century Gothic"/>
              </a:rPr>
              <a:t>ضعيف</a:t>
            </a:r>
            <a:endParaRPr lang="en-US" sz="1867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62185" y="3925763"/>
            <a:ext cx="1197551" cy="37965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609585"/>
            <a:r>
              <a:rPr lang="x-none" sz="1867" dirty="0">
                <a:solidFill>
                  <a:prstClr val="black"/>
                </a:solidFill>
                <a:latin typeface="Century Gothic"/>
              </a:rPr>
              <a:t>معتدل</a:t>
            </a:r>
            <a:endParaRPr lang="en-US" sz="1867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449139" y="2293398"/>
            <a:ext cx="1197551" cy="37965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609585"/>
            <a:r>
              <a:rPr lang="x-none" sz="1867" dirty="0">
                <a:solidFill>
                  <a:prstClr val="black"/>
                </a:solidFill>
                <a:latin typeface="Century Gothic"/>
              </a:rPr>
              <a:t>قوي</a:t>
            </a:r>
            <a:endParaRPr lang="en-US" sz="1867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437797" y="784948"/>
            <a:ext cx="1197551" cy="37965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609585"/>
            <a:r>
              <a:rPr lang="x-none" sz="1867" dirty="0">
                <a:solidFill>
                  <a:prstClr val="black"/>
                </a:solidFill>
                <a:latin typeface="Century Gothic"/>
              </a:rPr>
              <a:t>قوي جداً</a:t>
            </a:r>
            <a:endParaRPr lang="en-US" sz="1867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92256" y="6054934"/>
            <a:ext cx="807931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 defTabSz="609585"/>
            <a:r>
              <a:rPr lang="x-none" sz="2800" b="1" dirty="0">
                <a:solidFill>
                  <a:prstClr val="black"/>
                </a:solidFill>
                <a:latin typeface="Century Gothic"/>
              </a:rPr>
              <a:t>الأثر</a:t>
            </a:r>
            <a:endParaRPr lang="en-US" sz="2800" b="1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833096" y="878044"/>
            <a:ext cx="1706879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x-none" sz="3200" b="1" dirty="0">
                <a:solidFill>
                  <a:prstClr val="black"/>
                </a:solidFill>
                <a:latin typeface="Century Gothic"/>
              </a:rPr>
              <a:t>الاحتمالية</a:t>
            </a:r>
            <a:r>
              <a:rPr lang="x-none" sz="2400" b="1" dirty="0">
                <a:solidFill>
                  <a:prstClr val="black"/>
                </a:solidFill>
                <a:latin typeface="Century Gothic"/>
              </a:rPr>
              <a:t> </a:t>
            </a:r>
            <a:endParaRPr lang="en-US" sz="2400" b="1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2" name="Flèche droite 31"/>
          <p:cNvSpPr/>
          <p:nvPr/>
        </p:nvSpPr>
        <p:spPr>
          <a:xfrm>
            <a:off x="1865376" y="6132576"/>
            <a:ext cx="92781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droite 32"/>
          <p:cNvSpPr/>
          <p:nvPr/>
        </p:nvSpPr>
        <p:spPr>
          <a:xfrm rot="16200000">
            <a:off x="-1150620" y="2884932"/>
            <a:ext cx="6254496" cy="484632"/>
          </a:xfrm>
          <a:prstGeom prst="rightArrow">
            <a:avLst>
              <a:gd name="adj1" fmla="val 50000"/>
              <a:gd name="adj2" fmla="val 323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23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9203" y="1060704"/>
            <a:ext cx="10206349" cy="5145024"/>
          </a:xfrm>
          <a:prstGeom prst="rect">
            <a:avLst/>
          </a:prstGeom>
          <a:gradFill rotWithShape="1">
            <a:gsLst>
              <a:gs pos="87000">
                <a:srgbClr val="C70000"/>
              </a:gs>
              <a:gs pos="15000">
                <a:srgbClr val="59C422"/>
              </a:gs>
              <a:gs pos="30000">
                <a:srgbClr val="F7EE25"/>
              </a:gs>
              <a:gs pos="69000">
                <a:srgbClr val="F6AE2B"/>
              </a:gs>
              <a:gs pos="47000">
                <a:srgbClr val="F7EE25"/>
              </a:gs>
            </a:gsLst>
            <a:lin ang="18900000" scaled="0"/>
          </a:gradFill>
          <a:ln w="9525" cap="rnd" cmpd="sng" algn="ctr">
            <a:solidFill>
              <a:srgbClr val="5B9BD5"/>
            </a:solidFill>
            <a:prstDash val="solid"/>
          </a:ln>
          <a:effectLst>
            <a:innerShdw blurRad="50800" dist="25400" dir="13500000">
              <a:srgbClr val="000000">
                <a:alpha val="55000"/>
              </a:srgbClr>
            </a:innerShdw>
          </a:effectLst>
        </p:spPr>
        <p:txBody>
          <a:bodyPr lIns="91440" tIns="45720" rIns="91440" bIns="45720" rtlCol="0" anchor="ctr"/>
          <a:lstStyle/>
          <a:p>
            <a:pPr algn="ctr" defTabSz="914377">
              <a:defRPr/>
            </a:pPr>
            <a:endParaRPr lang="en-US" sz="1867" kern="0">
              <a:solidFill>
                <a:prstClr val="black"/>
              </a:solidFill>
              <a:latin typeface="Century Gothic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54123" y="1048512"/>
          <a:ext cx="10152661" cy="5532120"/>
        </p:xfrm>
        <a:graphic>
          <a:graphicData uri="http://schemas.openxmlformats.org/drawingml/2006/table">
            <a:tbl>
              <a:tblPr firstRow="1" bandRow="1"/>
              <a:tblGrid>
                <a:gridCol w="2503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2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56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691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dist"/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 تسليم الأدوية للمستشفيات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 قيام الجهة او الجهات المختصة بالمستشفى بتحديد حاجياتها من الادوية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ar-T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تقييم الملفين السريري و </a:t>
                      </a:r>
                      <a:r>
                        <a:rPr kumimoji="0" lang="ar-TN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التسممي</a:t>
                      </a:r>
                      <a:r>
                        <a:rPr kumimoji="0" lang="ar-T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من طرف اللجان المختصة 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ar-T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ضبط الحاجيات من الناحية النوعية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ar-T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تحديد الحاجيات الكمية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ar-T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تحديد كيفية و صيغ التفاوض المباشر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ar-T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مراجعة وتحيين سعر الشراء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6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 استلام الصيدلية المركزية للأدوية من المخابر المصنّعة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indent="0" algn="r" rtl="1">
                        <a:buFontTx/>
                        <a:buNone/>
                      </a:pPr>
                      <a:r>
                        <a:rPr lang="ar-TN" sz="2000" b="1" dirty="0"/>
                        <a:t>- التقييم الفني للملف من طرف المخبر الوطني لمراقبة الأدوية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TN" sz="2000" b="1" dirty="0"/>
                        <a:t>- إبداء رأي اللجنة الفنية</a:t>
                      </a:r>
                      <a:r>
                        <a:rPr lang="ar-TN" sz="2000" b="1" baseline="0" dirty="0"/>
                        <a:t> </a:t>
                      </a:r>
                      <a:r>
                        <a:rPr lang="ar-TN" sz="2000" b="1" dirty="0"/>
                        <a:t>للاختصاصات الصيدلية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TN" sz="2000" b="1" dirty="0"/>
                        <a:t>- النظر في تقرير التفقد الصيدلي من طرف لجنة اسناد رخص استغلال مؤسسات صنع الأدوية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59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indent="0" algn="r" rtl="1">
                        <a:buFontTx/>
                        <a:buNone/>
                      </a:pPr>
                      <a:r>
                        <a:rPr lang="ar-TN" sz="2000" b="1" dirty="0"/>
                        <a:t>- الشراء عن طريق طلب العروض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TN" sz="2000" b="1" dirty="0"/>
                        <a:t>- وضع شروط المناقصة والمواصفات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TN" sz="2000" b="1" dirty="0"/>
                        <a:t>- تقييم العروض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TN" sz="2000" b="1" dirty="0"/>
                        <a:t>- إبرام عقود تنفيذ الصفقات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dist"/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r" rtl="1"/>
                      <a:r>
                        <a:rPr lang="ar-TN" sz="2000" b="1" dirty="0">
                          <a:solidFill>
                            <a:schemeClr val="tx1"/>
                          </a:solidFill>
                        </a:rPr>
                        <a:t>- التقييم الإداري لقبول الملفات من طرف وحدة الصيدلة والدواء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TN" sz="20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ar-TN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TN" sz="2000" b="1" dirty="0">
                          <a:solidFill>
                            <a:schemeClr val="tx1"/>
                          </a:solidFill>
                        </a:rPr>
                        <a:t>قبول و إحالة الملف إلى التفقدية الصيدلية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TN" sz="2000" b="1" dirty="0">
                          <a:solidFill>
                            <a:schemeClr val="tx1"/>
                          </a:solidFill>
                        </a:rPr>
                        <a:t>- تقييم مدى مطابقة مصانع الأدوية للقواعد المثلى لصنع الأدوية 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endParaRPr lang="ar-TN" sz="19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329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dist"/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dist"/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r" rtl="1"/>
                      <a:endParaRPr lang="ar-TN" sz="19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32796" y="6278822"/>
            <a:ext cx="121404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609585"/>
            <a:r>
              <a:rPr lang="x-none" sz="2000" b="1" dirty="0">
                <a:solidFill>
                  <a:prstClr val="black"/>
                </a:solidFill>
                <a:latin typeface="Century Gothic"/>
              </a:rPr>
              <a:t>ضعيف</a:t>
            </a:r>
            <a:endParaRPr lang="en-US" sz="2000" b="1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5835" y="6250854"/>
            <a:ext cx="121404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609585"/>
            <a:r>
              <a:rPr lang="x-none" sz="2000" b="1" dirty="0">
                <a:solidFill>
                  <a:prstClr val="black"/>
                </a:solidFill>
                <a:latin typeface="Century Gothic"/>
              </a:rPr>
              <a:t>معتدل</a:t>
            </a:r>
            <a:endParaRPr lang="en-US" sz="2000" b="1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1140" y="6226669"/>
            <a:ext cx="121404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609585"/>
            <a:r>
              <a:rPr lang="x-none" sz="2000" b="1" dirty="0">
                <a:solidFill>
                  <a:prstClr val="black"/>
                </a:solidFill>
                <a:latin typeface="Century Gothic"/>
              </a:rPr>
              <a:t>قوي</a:t>
            </a:r>
            <a:r>
              <a:rPr lang="x-none" sz="1867" dirty="0">
                <a:solidFill>
                  <a:prstClr val="black"/>
                </a:solidFill>
                <a:latin typeface="Century Gothic"/>
              </a:rPr>
              <a:t> </a:t>
            </a:r>
            <a:endParaRPr lang="en-US" sz="1867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507978" y="5142913"/>
            <a:ext cx="1197551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609585"/>
            <a:r>
              <a:rPr lang="x-none" sz="2000" dirty="0">
                <a:solidFill>
                  <a:prstClr val="black"/>
                </a:solidFill>
                <a:latin typeface="Century Gothic"/>
              </a:rPr>
              <a:t>ضعيف</a:t>
            </a:r>
            <a:endParaRPr lang="en-US" sz="20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547624" y="2655922"/>
            <a:ext cx="1197551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609585"/>
            <a:r>
              <a:rPr lang="x-none" sz="2000" dirty="0">
                <a:solidFill>
                  <a:prstClr val="black"/>
                </a:solidFill>
                <a:latin typeface="Century Gothic"/>
              </a:rPr>
              <a:t>معتدل</a:t>
            </a:r>
            <a:endParaRPr lang="en-US" sz="20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618034" y="827472"/>
            <a:ext cx="1197617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609585"/>
            <a:r>
              <a:rPr lang="x-none" sz="2000" b="1" dirty="0">
                <a:solidFill>
                  <a:prstClr val="black"/>
                </a:solidFill>
                <a:latin typeface="Century Gothic"/>
              </a:rPr>
              <a:t>قوي</a:t>
            </a:r>
            <a:endParaRPr lang="en-US" sz="2000" b="1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05309" y="6313036"/>
            <a:ext cx="886691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 defTabSz="609585"/>
            <a:r>
              <a:rPr lang="x-none" sz="2800" b="1" dirty="0">
                <a:solidFill>
                  <a:prstClr val="black"/>
                </a:solidFill>
                <a:latin typeface="Century Gothic"/>
              </a:rPr>
              <a:t>الأثر</a:t>
            </a:r>
            <a:endParaRPr lang="en-US" sz="2800" b="1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49046" y="942677"/>
            <a:ext cx="1488439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x-none" sz="2800" b="1" dirty="0">
                <a:solidFill>
                  <a:prstClr val="black"/>
                </a:solidFill>
                <a:latin typeface="Century Gothic"/>
              </a:rPr>
              <a:t>الاحتمالية</a:t>
            </a:r>
            <a:r>
              <a:rPr lang="x-none" sz="2400" b="1" dirty="0">
                <a:solidFill>
                  <a:prstClr val="black"/>
                </a:solidFill>
                <a:latin typeface="Century Gothic"/>
              </a:rPr>
              <a:t> </a:t>
            </a:r>
            <a:endParaRPr lang="en-US" sz="2400" b="1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5" name="Flèche droite 14"/>
          <p:cNvSpPr/>
          <p:nvPr/>
        </p:nvSpPr>
        <p:spPr>
          <a:xfrm rot="16200000">
            <a:off x="-1627632" y="3273552"/>
            <a:ext cx="6144768" cy="3779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>
            <a:off x="1347216" y="6480048"/>
            <a:ext cx="10040112" cy="377952"/>
          </a:xfrm>
          <a:prstGeom prst="rightArrow">
            <a:avLst>
              <a:gd name="adj1" fmla="val 69355"/>
              <a:gd name="adj2" fmla="val 1580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88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(1)UNDP\(1)GOVERNANCE\2012\(2)Events\Governance Week\Bags &amp; Folders\UNDP_Logo-Blue w Tagline-E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024" y="166362"/>
            <a:ext cx="4302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16527" y="0"/>
            <a:ext cx="10515600" cy="1460500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br>
              <a:rPr lang="ar-TN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ar-TN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387746"/>
              </p:ext>
            </p:extLst>
          </p:nvPr>
        </p:nvGraphicFramePr>
        <p:xfrm>
          <a:off x="180304" y="928255"/>
          <a:ext cx="12011696" cy="5792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81C5688C-1836-40F0-6DA8-D51F611FA132}"/>
              </a:ext>
            </a:extLst>
          </p:cNvPr>
          <p:cNvSpPr txBox="1"/>
          <p:nvPr/>
        </p:nvSpPr>
        <p:spPr>
          <a:xfrm>
            <a:off x="3265382" y="85005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LB" dirty="0"/>
              <a:t> </a:t>
            </a:r>
            <a:r>
              <a:rPr lang="ar-LB" sz="3600" b="1" dirty="0">
                <a:solidFill>
                  <a:schemeClr val="tx2">
                    <a:lumMod val="75000"/>
                  </a:schemeClr>
                </a:solidFill>
              </a:rPr>
              <a:t>الإجراءات التصحيحية</a:t>
            </a:r>
            <a:endParaRPr lang="fr-FR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0CD7C4A-7B64-DE0D-C236-E1E9710C9A75}"/>
              </a:ext>
            </a:extLst>
          </p:cNvPr>
          <p:cNvSpPr txBox="1">
            <a:spLocks/>
          </p:cNvSpPr>
          <p:nvPr/>
        </p:nvSpPr>
        <p:spPr bwMode="auto">
          <a:xfrm>
            <a:off x="0" y="-92333"/>
            <a:ext cx="109728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LB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إدارة مخاطر الفساد </a:t>
            </a: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قطاع الصحة</a:t>
            </a:r>
            <a:r>
              <a:rPr lang="ar-LB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في تونس</a:t>
            </a:r>
            <a:br>
              <a:rPr lang="fr-FR" sz="2400" b="1" dirty="0">
                <a:solidFill>
                  <a:prstClr val="black"/>
                </a:solidFill>
              </a:rPr>
            </a:br>
            <a:r>
              <a:rPr lang="ar-LB" sz="2400" b="1" dirty="0">
                <a:solidFill>
                  <a:prstClr val="black"/>
                </a:solidFill>
              </a:rPr>
              <a:t>المرحلة الأولى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6384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80923"/>
              </p:ext>
            </p:extLst>
          </p:nvPr>
        </p:nvGraphicFramePr>
        <p:xfrm>
          <a:off x="240515" y="1594381"/>
          <a:ext cx="1172094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6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3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0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683">
                <a:tc gridSpan="4">
                  <a:txBody>
                    <a:bodyPr/>
                    <a:lstStyle/>
                    <a:p>
                      <a:pPr lvl="0" algn="r" rtl="1"/>
                      <a:r>
                        <a:rPr lang="ar-TN" sz="3200" b="1" u="none" baseline="0" dirty="0">
                          <a:solidFill>
                            <a:schemeClr val="bg1"/>
                          </a:solidFill>
                        </a:rPr>
                        <a:t>حصيلة المستشفى الجهوي بجربة نموذجا : احد المستشفيات النموذجية</a:t>
                      </a:r>
                      <a:endParaRPr lang="fr-FR" sz="3200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219">
                <a:tc>
                  <a:txBody>
                    <a:bodyPr/>
                    <a:lstStyle/>
                    <a:p>
                      <a:pPr lvl="0" algn="ctr"/>
                      <a:r>
                        <a:rPr lang="ar-TN" sz="2800" b="1" u="non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نتيجة الصرف الاسمي و اليومي للدواء </a:t>
                      </a:r>
                      <a:r>
                        <a:rPr lang="fr-FR" sz="2800" b="1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النشاط لسنة 2018</a:t>
                      </a:r>
                      <a:endParaRPr lang="fr-F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2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النشاط لسنة 2017</a:t>
                      </a:r>
                      <a:endParaRPr lang="fr-F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الاستهلاك الدوائي</a:t>
                      </a:r>
                      <a:endParaRPr lang="fr-F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512">
                <a:tc>
                  <a:txBody>
                    <a:bodyPr/>
                    <a:lstStyle/>
                    <a:p>
                      <a:pPr algn="r" rtl="1">
                        <a:buFont typeface="Wingdings" pitchFamily="2" charset="2"/>
                        <a:buChar char="q"/>
                      </a:pPr>
                      <a:r>
                        <a:rPr lang="ar-TN" sz="2800" b="0" baseline="0" dirty="0">
                          <a:solidFill>
                            <a:schemeClr val="tx1"/>
                          </a:solidFill>
                        </a:rPr>
                        <a:t> 2345 مريض اضافي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fr-FR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TN" sz="2800" b="1" baseline="0" dirty="0">
                          <a:solidFill>
                            <a:schemeClr val="tx1"/>
                          </a:solidFill>
                        </a:rPr>
                        <a:t>تحكم ب</a:t>
                      </a:r>
                      <a:r>
                        <a:rPr lang="ar-TN" sz="2800" b="1" dirty="0">
                          <a:solidFill>
                            <a:schemeClr val="tx1"/>
                          </a:solidFill>
                        </a:rPr>
                        <a:t> 139 الف دينار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ar-TN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sz="2800" dirty="0"/>
                    </a:p>
                    <a:p>
                      <a:pPr algn="r" rtl="1">
                        <a:buFont typeface="Wingdings" pitchFamily="2" charset="2"/>
                        <a:buNone/>
                      </a:pPr>
                      <a:endParaRPr lang="fr-F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1">
                        <a:buFont typeface="Wingdings" pitchFamily="2" charset="2"/>
                        <a:buChar char="q"/>
                      </a:pPr>
                      <a:r>
                        <a:rPr lang="ar-TN" sz="2800" b="0" baseline="0">
                          <a:solidFill>
                            <a:schemeClr val="tx1"/>
                          </a:solidFill>
                        </a:rPr>
                        <a:t>68499الف </a:t>
                      </a:r>
                      <a:r>
                        <a:rPr lang="ar-TN" sz="2800" b="0" baseline="0" dirty="0">
                          <a:solidFill>
                            <a:schemeClr val="tx1"/>
                          </a:solidFill>
                        </a:rPr>
                        <a:t>مريض وقع </a:t>
                      </a:r>
                      <a:r>
                        <a:rPr lang="ar-TN" sz="2800" b="0" baseline="0">
                          <a:solidFill>
                            <a:schemeClr val="tx1"/>
                          </a:solidFill>
                        </a:rPr>
                        <a:t>ايوائه بهذه الاقسام</a:t>
                      </a:r>
                      <a:endParaRPr lang="ar-TN" sz="28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lvl="0" algn="r" rtl="1">
                        <a:buFont typeface="Wingdings" pitchFamily="2" charset="2"/>
                        <a:buChar char="q"/>
                      </a:pPr>
                      <a:r>
                        <a:rPr lang="ar-TN" sz="2800" b="0" baseline="0" dirty="0">
                          <a:solidFill>
                            <a:schemeClr val="tx1"/>
                          </a:solidFill>
                        </a:rPr>
                        <a:t> بلغ استهلاك </a:t>
                      </a:r>
                      <a:r>
                        <a:rPr lang="ar-TN" sz="2800" b="0" baseline="0">
                          <a:solidFill>
                            <a:schemeClr val="tx1"/>
                          </a:solidFill>
                        </a:rPr>
                        <a:t>الادوية 646 </a:t>
                      </a:r>
                      <a:r>
                        <a:rPr lang="ar-TN" sz="2800" b="0" baseline="0" dirty="0">
                          <a:solidFill>
                            <a:schemeClr val="tx1"/>
                          </a:solidFill>
                        </a:rPr>
                        <a:t>الف دينار</a:t>
                      </a:r>
                      <a:endParaRPr lang="fr-FR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rtl="1">
                        <a:buFont typeface="Wingdings" pitchFamily="2" charset="2"/>
                        <a:buChar char="q"/>
                      </a:pPr>
                      <a:r>
                        <a:rPr lang="ar-TN" sz="2800" b="0" baseline="0">
                          <a:solidFill>
                            <a:schemeClr val="tx1"/>
                          </a:solidFill>
                        </a:rPr>
                        <a:t> 66154 </a:t>
                      </a:r>
                      <a:r>
                        <a:rPr lang="ar-TN" sz="2800" b="0" baseline="0" dirty="0">
                          <a:solidFill>
                            <a:schemeClr val="tx1"/>
                          </a:solidFill>
                        </a:rPr>
                        <a:t>مريض </a:t>
                      </a:r>
                      <a:r>
                        <a:rPr lang="ar-TN" sz="2800" b="0" baseline="0">
                          <a:solidFill>
                            <a:schemeClr val="tx1"/>
                          </a:solidFill>
                        </a:rPr>
                        <a:t>وقع ايوائه في هذه الاقسام </a:t>
                      </a:r>
                      <a:endParaRPr lang="ar-TN" sz="28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lvl="0" algn="r" rtl="1">
                        <a:buFont typeface="Wingdings" pitchFamily="2" charset="2"/>
                        <a:buChar char="q"/>
                      </a:pPr>
                      <a:r>
                        <a:rPr lang="ar-TN" sz="2800" b="0" baseline="0" dirty="0">
                          <a:solidFill>
                            <a:schemeClr val="tx1"/>
                          </a:solidFill>
                        </a:rPr>
                        <a:t> بلغ </a:t>
                      </a:r>
                      <a:r>
                        <a:rPr lang="ar-TN" sz="2800" b="0" baseline="0">
                          <a:solidFill>
                            <a:schemeClr val="tx1"/>
                          </a:solidFill>
                        </a:rPr>
                        <a:t>استهلاك الادوية في الاقسام الستة مبلغ</a:t>
                      </a:r>
                      <a:endParaRPr lang="ar-TN" sz="28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lvl="0" algn="r" rtl="1">
                        <a:buFontTx/>
                        <a:buNone/>
                      </a:pPr>
                      <a:r>
                        <a:rPr lang="ar-TN" sz="2800" b="0" baseline="0">
                          <a:solidFill>
                            <a:schemeClr val="tx1"/>
                          </a:solidFill>
                        </a:rPr>
                        <a:t>785 الف دينار</a:t>
                      </a:r>
                      <a:endParaRPr lang="ar-TN" sz="28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ar-TN" sz="2800" b="0" baseline="0" dirty="0">
                          <a:solidFill>
                            <a:schemeClr val="tx1"/>
                          </a:solidFill>
                        </a:rPr>
                        <a:t> ستة اقسام استشفائية </a:t>
                      </a:r>
                      <a:r>
                        <a:rPr lang="ar-TN" sz="2800" b="1" baseline="0" dirty="0">
                          <a:solidFill>
                            <a:srgbClr val="C00000"/>
                          </a:solidFill>
                        </a:rPr>
                        <a:t>انخرطت طوعيا في البرنامج </a:t>
                      </a:r>
                      <a:r>
                        <a:rPr lang="ar-TN" sz="2000" b="1" baseline="0" dirty="0">
                          <a:solidFill>
                            <a:srgbClr val="C00000"/>
                          </a:solidFill>
                        </a:rPr>
                        <a:t>(الجراحة </a:t>
                      </a:r>
                      <a:r>
                        <a:rPr lang="ar-TN" sz="2000" b="1" baseline="0" dirty="0" err="1">
                          <a:solidFill>
                            <a:srgbClr val="C00000"/>
                          </a:solidFill>
                        </a:rPr>
                        <a:t>العامة،امراض</a:t>
                      </a:r>
                      <a:r>
                        <a:rPr lang="ar-TN" sz="20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ar-TN" sz="2000" b="1" baseline="0" dirty="0" err="1">
                          <a:solidFill>
                            <a:srgbClr val="C00000"/>
                          </a:solidFill>
                        </a:rPr>
                        <a:t>الاعصاب،جراحة</a:t>
                      </a:r>
                      <a:r>
                        <a:rPr lang="ar-TN" sz="2000" b="1" baseline="0" dirty="0">
                          <a:solidFill>
                            <a:srgbClr val="C00000"/>
                          </a:solidFill>
                        </a:rPr>
                        <a:t> العظام ،</a:t>
                      </a:r>
                      <a:r>
                        <a:rPr lang="ar-TN" sz="2000" b="1" baseline="0" dirty="0" err="1">
                          <a:solidFill>
                            <a:srgbClr val="C00000"/>
                          </a:solidFill>
                        </a:rPr>
                        <a:t>الاستعجالي،الانعاش</a:t>
                      </a:r>
                      <a:r>
                        <a:rPr lang="ar-TN" sz="20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ar-TN" sz="2000" b="1" baseline="0" dirty="0" err="1">
                          <a:solidFill>
                            <a:srgbClr val="C00000"/>
                          </a:solidFill>
                        </a:rPr>
                        <a:t>الطبي،امراض</a:t>
                      </a:r>
                      <a:r>
                        <a:rPr lang="ar-TN" sz="2000" b="1" baseline="0" dirty="0">
                          <a:solidFill>
                            <a:srgbClr val="C00000"/>
                          </a:solidFill>
                        </a:rPr>
                        <a:t> النساء و التوليد)</a:t>
                      </a:r>
                      <a:endParaRPr lang="fr-FR" sz="2000" b="1" baseline="0" dirty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fr-F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D3955D0E-4154-D20A-A2C3-ABCADB0D7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9189" y="0"/>
            <a:ext cx="682811" cy="137171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F08B15F-B535-CD24-05A8-D7C94A378D42}"/>
              </a:ext>
            </a:extLst>
          </p:cNvPr>
          <p:cNvSpPr txBox="1"/>
          <p:nvPr/>
        </p:nvSpPr>
        <p:spPr>
          <a:xfrm>
            <a:off x="2761129" y="65869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TN" sz="36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النتائج </a:t>
            </a:r>
            <a:endParaRPr lang="fr-F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D0FAD5CC-65D5-D66F-92B4-335C04CD4B36}"/>
              </a:ext>
            </a:extLst>
          </p:cNvPr>
          <p:cNvSpPr txBox="1">
            <a:spLocks/>
          </p:cNvSpPr>
          <p:nvPr/>
        </p:nvSpPr>
        <p:spPr bwMode="auto">
          <a:xfrm>
            <a:off x="0" y="-92333"/>
            <a:ext cx="109728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LB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إدارة مخاطر الفساد </a:t>
            </a: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قطاع الصحة</a:t>
            </a:r>
            <a:r>
              <a:rPr lang="ar-LB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في تونس</a:t>
            </a:r>
            <a:br>
              <a:rPr lang="fr-FR" sz="2400" b="1" dirty="0">
                <a:solidFill>
                  <a:prstClr val="black"/>
                </a:solidFill>
              </a:rPr>
            </a:br>
            <a:r>
              <a:rPr lang="ar-LB" sz="2400" b="1" dirty="0">
                <a:solidFill>
                  <a:prstClr val="black"/>
                </a:solidFill>
              </a:rPr>
              <a:t>المرحلة الأولى</a:t>
            </a:r>
            <a:endParaRPr lang="fr-FR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(1)UNDP\(1)GOVERNANCE\2012\(2)Events\Governance Week\Bags &amp; Folders\UNDP_Logo-Blue w Tagline-E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314" y="326681"/>
            <a:ext cx="4302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92723" y="0"/>
            <a:ext cx="10515600" cy="868363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br>
              <a:rPr lang="ar-TN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ar-TN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103075"/>
              </p:ext>
            </p:extLst>
          </p:nvPr>
        </p:nvGraphicFramePr>
        <p:xfrm>
          <a:off x="330927" y="1146048"/>
          <a:ext cx="11007633" cy="5397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D149C4F2-7FA1-5D0C-AD5E-547209116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0494" y="3758104"/>
            <a:ext cx="8444753" cy="2985783"/>
          </a:xfrm>
          <a:prstGeom prst="rect">
            <a:avLst/>
          </a:prstGeom>
        </p:spPr>
      </p:pic>
      <p:sp>
        <p:nvSpPr>
          <p:cNvPr id="3" name="Titre 3">
            <a:extLst>
              <a:ext uri="{FF2B5EF4-FFF2-40B4-BE49-F238E27FC236}">
                <a16:creationId xmlns:a16="http://schemas.microsoft.com/office/drawing/2014/main" id="{B5E71D0A-56EB-B59C-6D17-501A5E358FEE}"/>
              </a:ext>
            </a:extLst>
          </p:cNvPr>
          <p:cNvSpPr txBox="1">
            <a:spLocks/>
          </p:cNvSpPr>
          <p:nvPr/>
        </p:nvSpPr>
        <p:spPr bwMode="auto">
          <a:xfrm>
            <a:off x="0" y="-92333"/>
            <a:ext cx="109728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LB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إدارة مخاطر الفساد </a:t>
            </a: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قطاع الصحة</a:t>
            </a:r>
            <a:r>
              <a:rPr lang="ar-LB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في تونس</a:t>
            </a:r>
            <a:br>
              <a:rPr lang="fr-FR" sz="2400" b="1" dirty="0">
                <a:solidFill>
                  <a:prstClr val="black"/>
                </a:solidFill>
              </a:rPr>
            </a:br>
            <a:r>
              <a:rPr lang="ar-LB" sz="2400" b="1" dirty="0">
                <a:solidFill>
                  <a:prstClr val="black"/>
                </a:solidFill>
              </a:rPr>
              <a:t>المرحلة الأولى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42020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926816"/>
              </p:ext>
            </p:extLst>
          </p:nvPr>
        </p:nvGraphicFramePr>
        <p:xfrm>
          <a:off x="0" y="1"/>
          <a:ext cx="12230608" cy="6260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8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8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527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9683">
                <a:tc gridSpan="7">
                  <a:txBody>
                    <a:bodyPr/>
                    <a:lstStyle/>
                    <a:p>
                      <a:pPr lvl="0" algn="ctr"/>
                      <a:r>
                        <a:rPr lang="ar-TN" sz="3200" b="1" u="sng" dirty="0">
                          <a:solidFill>
                            <a:schemeClr val="bg1"/>
                          </a:solidFill>
                        </a:rPr>
                        <a:t>المعهد</a:t>
                      </a:r>
                      <a:r>
                        <a:rPr lang="ar-TN" sz="3200" b="1" u="sng" baseline="0" dirty="0">
                          <a:solidFill>
                            <a:schemeClr val="bg1"/>
                          </a:solidFill>
                        </a:rPr>
                        <a:t> الوطني </a:t>
                      </a:r>
                      <a:r>
                        <a:rPr lang="ar-TN" sz="3200" b="1" u="sng" baseline="0" dirty="0" err="1">
                          <a:solidFill>
                            <a:schemeClr val="bg1"/>
                          </a:solidFill>
                        </a:rPr>
                        <a:t>لامراض</a:t>
                      </a:r>
                      <a:r>
                        <a:rPr lang="ar-TN" sz="3200" b="1" u="sng" baseline="0" dirty="0">
                          <a:solidFill>
                            <a:schemeClr val="bg1"/>
                          </a:solidFill>
                        </a:rPr>
                        <a:t> الاعصاب </a:t>
                      </a:r>
                      <a:endParaRPr lang="fr-FR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219">
                <a:tc>
                  <a:txBody>
                    <a:bodyPr/>
                    <a:lstStyle/>
                    <a:p>
                      <a:pPr lvl="0" algn="ctr"/>
                      <a:r>
                        <a:rPr lang="ar-TN" sz="2800" b="1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النتائج</a:t>
                      </a:r>
                      <a:r>
                        <a:rPr lang="ar-TN" sz="2800" b="1" u="non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fr-FR" sz="28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ar-TN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تسجيل العيادات الخارجية بعد التثبت في افتتاح الحق </a:t>
                      </a:r>
                      <a:endParaRPr lang="fr-F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r"/>
                      <a:r>
                        <a:rPr lang="ar-TN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طلبات التسجيل في العيادات الخارجية</a:t>
                      </a:r>
                      <a:endParaRPr lang="fr-F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r"/>
                      <a:endParaRPr lang="fr-F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ar-TN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التسجيل للعيادات الطبية</a:t>
                      </a:r>
                      <a:endParaRPr lang="fr-F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7551">
                <a:tc>
                  <a:txBody>
                    <a:bodyPr/>
                    <a:lstStyle/>
                    <a:p>
                      <a:pPr algn="r" rtl="1"/>
                      <a:r>
                        <a:rPr lang="ar-TN" sz="2600" b="1" baseline="0" dirty="0">
                          <a:solidFill>
                            <a:schemeClr val="tx1"/>
                          </a:solidFill>
                        </a:rPr>
                        <a:t>اجتناب 6552 </a:t>
                      </a:r>
                      <a:r>
                        <a:rPr lang="ar-TN" sz="2600" b="1" baseline="0">
                          <a:solidFill>
                            <a:schemeClr val="tx1"/>
                          </a:solidFill>
                        </a:rPr>
                        <a:t>عيادة على غير الصيغ</a:t>
                      </a:r>
                      <a:endParaRPr lang="fr-FR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r" rtl="1"/>
                      <a:r>
                        <a:rPr lang="ar-TN" sz="2800" b="0" baseline="0" dirty="0">
                          <a:solidFill>
                            <a:schemeClr val="tx1"/>
                          </a:solidFill>
                        </a:rPr>
                        <a:t>عدد الذين يفتتحون الحق في </a:t>
                      </a:r>
                      <a:r>
                        <a:rPr lang="ar-TN" sz="2800" b="0" baseline="0" dirty="0" err="1">
                          <a:solidFill>
                            <a:schemeClr val="tx1"/>
                          </a:solidFill>
                        </a:rPr>
                        <a:t>التسجيل </a:t>
                      </a:r>
                      <a:r>
                        <a:rPr lang="ar-TN" sz="2800" b="0" baseline="0" dirty="0">
                          <a:solidFill>
                            <a:schemeClr val="tx1"/>
                          </a:solidFill>
                        </a:rPr>
                        <a:t>:29484</a:t>
                      </a:r>
                      <a:endParaRPr lang="fr-FR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r" rtl="1"/>
                      <a:r>
                        <a:rPr lang="ar-TN" sz="2800" dirty="0">
                          <a:solidFill>
                            <a:schemeClr val="tx1"/>
                          </a:solidFill>
                        </a:rPr>
                        <a:t>عدد الطلبات على العيادات </a:t>
                      </a:r>
                      <a:r>
                        <a:rPr lang="ar-TN" sz="2800" dirty="0" err="1">
                          <a:solidFill>
                            <a:schemeClr val="tx1"/>
                          </a:solidFill>
                        </a:rPr>
                        <a:t>الخارجية </a:t>
                      </a:r>
                      <a:r>
                        <a:rPr lang="ar-TN" sz="2800" dirty="0">
                          <a:solidFill>
                            <a:schemeClr val="tx1"/>
                          </a:solidFill>
                        </a:rPr>
                        <a:t>: 36036</a:t>
                      </a:r>
                      <a:endParaRPr lang="fr-FR" sz="28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 algn="r" rtl="1"/>
                      <a:endParaRPr lang="fr-FR" sz="28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ar-TN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اقسام العيادات الخارجية لسنة 2018</a:t>
                      </a:r>
                      <a:endParaRPr lang="fr-F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683">
                <a:tc gridSpan="7">
                  <a:txBody>
                    <a:bodyPr/>
                    <a:lstStyle/>
                    <a:p>
                      <a:pPr algn="ctr"/>
                      <a:r>
                        <a:rPr lang="ar-TN" sz="3200" b="1" u="sng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المستشفى الجامعي فرحات حشاد</a:t>
                      </a:r>
                      <a:endParaRPr lang="fr-FR" sz="3200" b="1" u="sng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880">
                <a:tc gridSpan="2">
                  <a:txBody>
                    <a:bodyPr/>
                    <a:lstStyle/>
                    <a:p>
                      <a:pPr algn="r" rtl="1"/>
                      <a:r>
                        <a:rPr lang="ar-TN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الفواتير المسترجعة</a:t>
                      </a:r>
                      <a:endParaRPr lang="fr-F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r" rtl="1"/>
                      <a:endParaRPr lang="fr-F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r" rtl="1"/>
                      <a:r>
                        <a:rPr lang="ar-TN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بعد اللجوء</a:t>
                      </a:r>
                      <a:r>
                        <a:rPr lang="ar-TN" sz="2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الى </a:t>
                      </a:r>
                      <a:r>
                        <a:rPr lang="ar-TN" sz="2800" b="1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التطبيقة</a:t>
                      </a:r>
                      <a:r>
                        <a:rPr lang="ar-TN" sz="2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2017</a:t>
                      </a:r>
                      <a:endParaRPr lang="fr-F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/>
                      <a:r>
                        <a:rPr lang="ar-TN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قبل اللجوء الى </a:t>
                      </a:r>
                      <a:r>
                        <a:rPr lang="ar-TN" sz="2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التطبيقة</a:t>
                      </a:r>
                      <a:endParaRPr lang="ar-T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r" rtl="1"/>
                      <a:r>
                        <a:rPr lang="ar-TN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</a:t>
                      </a:r>
                      <a:endParaRPr lang="fr-F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>
                        <a:buClr>
                          <a:srgbClr val="CA281C"/>
                        </a:buClr>
                        <a:buFont typeface="Wingdings" pitchFamily="2" charset="2"/>
                        <a:buNone/>
                      </a:pPr>
                      <a:endParaRPr lang="fr-F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1">
                        <a:buClr>
                          <a:srgbClr val="CA281C"/>
                        </a:buClr>
                        <a:buFont typeface="Wingdings" pitchFamily="2" charset="2"/>
                        <a:buNone/>
                      </a:pPr>
                      <a:r>
                        <a:rPr lang="ar-TN" sz="2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الفوترة</a:t>
                      </a:r>
                      <a:r>
                        <a:rPr lang="ar-TN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fr-F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5097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ar-TN" sz="2800" b="1" dirty="0">
                          <a:solidFill>
                            <a:schemeClr val="tx1"/>
                          </a:solidFill>
                        </a:rPr>
                        <a:t>تراجع</a:t>
                      </a:r>
                      <a:r>
                        <a:rPr lang="ar-TN" sz="2800" b="1" baseline="0" dirty="0">
                          <a:solidFill>
                            <a:schemeClr val="tx1"/>
                          </a:solidFill>
                        </a:rPr>
                        <a:t> الفواتير المرفوضةب:42.075 فاتورة بقيمة 963.557</a:t>
                      </a:r>
                      <a:endParaRPr lang="fr-FR" sz="28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2800" b="1" dirty="0"/>
                        <a:t>303.02</a:t>
                      </a:r>
                      <a:r>
                        <a:rPr lang="fr-FR" sz="2800" dirty="0"/>
                        <a:t> USD</a:t>
                      </a:r>
                      <a:endParaRPr lang="fr-FR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r" rtl="1"/>
                      <a:endParaRPr lang="fr-FR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2800" dirty="0"/>
                        <a:t>عدد الفواتير المرفوضة </a:t>
                      </a:r>
                      <a:r>
                        <a:rPr lang="ar-TN" sz="2800" err="1"/>
                        <a:t>لاسباب</a:t>
                      </a:r>
                      <a:r>
                        <a:rPr lang="ar-TN" sz="2800"/>
                        <a:t> لا</a:t>
                      </a:r>
                      <a:r>
                        <a:rPr lang="ar-TN" sz="2800" baseline="0"/>
                        <a:t> تشمل افتتاح الحق</a:t>
                      </a:r>
                      <a:r>
                        <a:rPr lang="ar-TN" sz="2800"/>
                        <a:t>: </a:t>
                      </a:r>
                      <a:r>
                        <a:rPr lang="ar-TN" sz="2800" dirty="0"/>
                        <a:t>15850 اي بنسبة </a:t>
                      </a:r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12,9%</a:t>
                      </a:r>
                      <a:endParaRPr lang="fr-FR" sz="2800" dirty="0"/>
                    </a:p>
                    <a:p>
                      <a:pPr lvl="0" algn="r" rtl="1"/>
                      <a:endParaRPr lang="fr-F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2800" b="1" dirty="0">
                          <a:solidFill>
                            <a:schemeClr val="tx1"/>
                          </a:solidFill>
                        </a:rPr>
                        <a:t>عدد الفواتير المرفوضة </a:t>
                      </a:r>
                      <a:r>
                        <a:rPr lang="ar-TN" sz="2800" b="1" dirty="0" err="1">
                          <a:solidFill>
                            <a:schemeClr val="tx1"/>
                          </a:solidFill>
                        </a:rPr>
                        <a:t>لاسباب</a:t>
                      </a:r>
                      <a:r>
                        <a:rPr lang="ar-TN" sz="2800" b="1" dirty="0">
                          <a:solidFill>
                            <a:schemeClr val="tx1"/>
                          </a:solidFill>
                        </a:rPr>
                        <a:t> متعددة 57925 فاتورة اي ما يقابل </a:t>
                      </a:r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35,2%</a:t>
                      </a:r>
                      <a:r>
                        <a:rPr lang="ar-TN" sz="2800" b="1" dirty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fr-FR" sz="2800" dirty="0"/>
                    </a:p>
                    <a:p>
                      <a:endParaRPr lang="fr-F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A281C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A281C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ar-TN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الفواتير المرفوضة بسبب عدم افتتاح الحق</a:t>
                      </a:r>
                      <a:endParaRPr lang="fr-F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A281C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fr-F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97B73B-154C-5D5F-4801-17C1DC460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570" y="1735626"/>
            <a:ext cx="4319954" cy="2808532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fr-FR" sz="2400" b="1" dirty="0">
              <a:solidFill>
                <a:srgbClr val="5B9BD5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إدارة مخاطر الفساد في قطاع الصحة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kumimoji="0" lang="ar-L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تونس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المرحلة الثانية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80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06074"/>
            <a:ext cx="10515600" cy="3045852"/>
          </a:xfrm>
        </p:spPr>
        <p:txBody>
          <a:bodyPr rtlCol="0">
            <a:normAutofit/>
          </a:bodyPr>
          <a:lstStyle/>
          <a:p>
            <a:pPr algn="just" rtl="1" eaLnBrk="1" fontAlgn="auto" hangingPunct="1">
              <a:spcAft>
                <a:spcPts val="0"/>
              </a:spcAft>
              <a:buSzPct val="74000"/>
              <a:buFont typeface="Wingdings 3" charset="2"/>
              <a:buChar char=""/>
              <a:defRPr/>
            </a:pPr>
            <a:r>
              <a:rPr lang="ar-TN" sz="2000" dirty="0"/>
              <a:t>مقترح وزير الصحة بمواصلة برنامج تقييم الفساد في قطاع الصحة على إثر اجتماع اختمام البرنامج :17 ماي 2022.</a:t>
            </a: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ar-TN" sz="2000" dirty="0"/>
              <a:t>جلسة عمل تنسيقية : 30 ماي 2022.</a:t>
            </a: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ar-TN" sz="2000" dirty="0"/>
              <a:t>اجتماع عمل لتأطير مجال التعاون لإنجاز المرحلة الثانية و اقتراح تاريخ انطلاق أشغالها: 18 أوت 2022.</a:t>
            </a: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ar-TN" sz="2000" dirty="0"/>
              <a:t>ورشة عمل لإطلاق المشروع في مرحلته الثانية: 13 سبتمبر 2022.</a:t>
            </a: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ar-TN" sz="2000" dirty="0"/>
              <a:t>تكوين عمل متعدد الاختصاصات : مقرر وزير الصحة: 15 ديسمبر 2022.</a:t>
            </a: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fr-FR" sz="2400" dirty="0"/>
          </a:p>
          <a:p>
            <a:pPr algn="r" rtl="1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ar-TN" sz="2400" dirty="0"/>
              <a:t> </a:t>
            </a:r>
          </a:p>
          <a:p>
            <a:pPr algn="r" rt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ar-T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ar-T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5F28E8CD-5CFF-1A8A-6FBB-9464A025C5CE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434919" cy="830997"/>
          </a:xfrm>
          <a:prstGeom prst="rect">
            <a:avLst/>
          </a:prstGeom>
          <a:solidFill>
            <a:srgbClr val="4F81BD"/>
          </a:solidFill>
          <a:ln w="12700" cap="flat">
            <a:noFill/>
            <a:miter lim="400000"/>
          </a:ln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LB" sz="2400" b="1" dirty="0">
                <a:solidFill>
                  <a:sysClr val="windowText" lastClr="000000"/>
                </a:solidFill>
                <a:latin typeface="Calibri"/>
              </a:rPr>
              <a:t>إدارة مخاطر الفساد في قطاع الصحة  في تونس</a:t>
            </a:r>
            <a:br>
              <a:rPr lang="fr-FR" sz="2400" b="1" dirty="0">
                <a:solidFill>
                  <a:sysClr val="windowText" lastClr="000000"/>
                </a:solidFill>
                <a:latin typeface="Calibri"/>
              </a:rPr>
            </a:br>
            <a:r>
              <a:rPr kumimoji="0" lang="ar-T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Times New Roman" panose="02020603050405020304" pitchFamily="18" charset="0"/>
              </a:rPr>
              <a:t>المرحلة الثانية</a:t>
            </a:r>
            <a:endParaRPr lang="ar-TN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D2BBBE-6078-1C47-23DF-308E851BE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9070" y="1"/>
            <a:ext cx="542930" cy="6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2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5854552-D812-5F2E-397F-8DEF4EDAE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90496" y="-1185674"/>
            <a:ext cx="8540634" cy="81447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2EC04AE-BB6C-17FD-47EB-73B8BD0B4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053" y="426053"/>
            <a:ext cx="3494500" cy="5777034"/>
          </a:xfrm>
          <a:prstGeom prst="rect">
            <a:avLst/>
          </a:prstGeom>
        </p:spPr>
      </p:pic>
      <p:pic>
        <p:nvPicPr>
          <p:cNvPr id="23557" name="Espace réservé du contenu 2">
            <a:extLst>
              <a:ext uri="{FF2B5EF4-FFF2-40B4-BE49-F238E27FC236}">
                <a16:creationId xmlns:a16="http://schemas.microsoft.com/office/drawing/2014/main" id="{88E854CE-CFF4-228C-17F8-80B9256E6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46" y="57863"/>
            <a:ext cx="3522253" cy="598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5A26B38-AB0F-1C22-B1A0-AFC05B80C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2627" y="2192866"/>
            <a:ext cx="2330265" cy="364078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AABDDE7-B2AC-811F-535A-8872EE4E2F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9189" y="0"/>
            <a:ext cx="682811" cy="823031"/>
          </a:xfrm>
          <a:prstGeom prst="rect">
            <a:avLst/>
          </a:prstGeom>
        </p:spPr>
      </p:pic>
      <p:sp>
        <p:nvSpPr>
          <p:cNvPr id="3" name="Titre 3">
            <a:extLst>
              <a:ext uri="{FF2B5EF4-FFF2-40B4-BE49-F238E27FC236}">
                <a16:creationId xmlns:a16="http://schemas.microsoft.com/office/drawing/2014/main" id="{45B9BD65-AEDB-298C-8B8A-93512B499A54}"/>
              </a:ext>
            </a:extLst>
          </p:cNvPr>
          <p:cNvSpPr txBox="1">
            <a:spLocks/>
          </p:cNvSpPr>
          <p:nvPr/>
        </p:nvSpPr>
        <p:spPr bwMode="auto">
          <a:xfrm>
            <a:off x="-320431" y="-176083"/>
            <a:ext cx="10434919" cy="830997"/>
          </a:xfrm>
          <a:prstGeom prst="rect">
            <a:avLst/>
          </a:prstGeom>
          <a:solidFill>
            <a:srgbClr val="4F81BD"/>
          </a:solidFill>
          <a:ln w="12700" cap="flat">
            <a:noFill/>
            <a:miter lim="400000"/>
          </a:ln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LB" sz="2400" b="1" dirty="0">
                <a:solidFill>
                  <a:sysClr val="windowText" lastClr="000000"/>
                </a:solidFill>
                <a:latin typeface="Calibri"/>
              </a:rPr>
              <a:t>إدارة مخاطر الفساد في قطاع الصحة  في تونس</a:t>
            </a:r>
            <a:br>
              <a:rPr lang="fr-FR" sz="2400" b="1" dirty="0">
                <a:solidFill>
                  <a:sysClr val="windowText" lastClr="000000"/>
                </a:solidFill>
                <a:latin typeface="Calibri"/>
              </a:rPr>
            </a:br>
            <a:r>
              <a:rPr kumimoji="0" lang="ar-T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Times New Roman" panose="02020603050405020304" pitchFamily="18" charset="0"/>
              </a:rPr>
              <a:t>المرحلة الثانية</a:t>
            </a:r>
            <a:endParaRPr lang="ar-TN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34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5A97272-D12F-C7E1-BDE5-3870494F0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2295" y="0"/>
            <a:ext cx="682811" cy="823031"/>
          </a:xfrm>
          <a:prstGeom prst="rect">
            <a:avLst/>
          </a:prstGeom>
        </p:spPr>
      </p:pic>
      <p:graphicFrame>
        <p:nvGraphicFramePr>
          <p:cNvPr id="13" name="Espace réservé du contenu 6">
            <a:extLst>
              <a:ext uri="{FF2B5EF4-FFF2-40B4-BE49-F238E27FC236}">
                <a16:creationId xmlns:a16="http://schemas.microsoft.com/office/drawing/2014/main" id="{DD72CF0A-D198-3C71-8942-B1714FDABE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215427"/>
              </p:ext>
            </p:extLst>
          </p:nvPr>
        </p:nvGraphicFramePr>
        <p:xfrm>
          <a:off x="604399" y="1747116"/>
          <a:ext cx="9906546" cy="4419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itre 3">
            <a:extLst>
              <a:ext uri="{FF2B5EF4-FFF2-40B4-BE49-F238E27FC236}">
                <a16:creationId xmlns:a16="http://schemas.microsoft.com/office/drawing/2014/main" id="{382C37CC-2065-AB66-362A-9FA701AD378E}"/>
              </a:ext>
            </a:extLst>
          </p:cNvPr>
          <p:cNvSpPr txBox="1">
            <a:spLocks/>
          </p:cNvSpPr>
          <p:nvPr/>
        </p:nvSpPr>
        <p:spPr>
          <a:xfrm>
            <a:off x="3535255" y="801528"/>
            <a:ext cx="8016875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ar-D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ar-D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توزيع فريق العمل حسب الانتماء و الاختصاص </a:t>
            </a:r>
            <a:br>
              <a:rPr lang="fr-F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fr-F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DB0FEC75-0002-43C5-BDE8-D1B01334825F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74513" y="32949"/>
            <a:ext cx="10515600" cy="757130"/>
          </a:xfrm>
          <a:prstGeom prst="rect">
            <a:avLst/>
          </a:prstGeom>
          <a:solidFill>
            <a:srgbClr val="4F81BD"/>
          </a:solidFill>
          <a:ln w="12700" cap="flat">
            <a:noFill/>
            <a:miter lim="400000"/>
          </a:ln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LB" sz="2400" b="1" dirty="0">
                <a:solidFill>
                  <a:sysClr val="windowText" lastClr="000000"/>
                </a:solidFill>
                <a:latin typeface="Calibri"/>
              </a:rPr>
              <a:t>إدارة مخاطر الفساد في قطاع الصحة  في تونس</a:t>
            </a:r>
            <a:br>
              <a:rPr lang="fr-FR" sz="2400" b="1" dirty="0">
                <a:solidFill>
                  <a:sysClr val="windowText" lastClr="000000"/>
                </a:solidFill>
                <a:latin typeface="Calibri"/>
              </a:rPr>
            </a:br>
            <a:r>
              <a:rPr kumimoji="0" lang="ar-T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Times New Roman" panose="02020603050405020304" pitchFamily="18" charset="0"/>
              </a:rPr>
              <a:t>المرحلة الثانية</a:t>
            </a:r>
            <a:endParaRPr lang="ar-TN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407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9D3DF92-B08D-2100-6B8A-39848CC98FA9}"/>
              </a:ext>
            </a:extLst>
          </p:cNvPr>
          <p:cNvSpPr txBox="1"/>
          <p:nvPr/>
        </p:nvSpPr>
        <p:spPr>
          <a:xfrm>
            <a:off x="2796989" y="2030070"/>
            <a:ext cx="6096000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LB" sz="4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إدارة مخاطر الفساد </a:t>
            </a:r>
            <a:r>
              <a:rPr lang="ar-SA" sz="4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قطاع الصحة</a:t>
            </a:r>
            <a:r>
              <a:rPr lang="fr-FR" sz="4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fr-FR" sz="4000" b="1" dirty="0"/>
            </a:br>
            <a:r>
              <a:rPr lang="ar-LB" sz="4000" b="1" dirty="0"/>
              <a:t>المرحلة </a:t>
            </a:r>
            <a:r>
              <a:rPr kumimoji="0" lang="ar-L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  <a:t>الأولى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88482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14F6A4D-91FE-20AD-A68E-FB18FB20F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1" y="246529"/>
            <a:ext cx="11923058" cy="636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8667750" y="500063"/>
            <a:ext cx="78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1800" b="1">
                <a:solidFill>
                  <a:srgbClr val="4A452A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521305581"/>
              </p:ext>
            </p:extLst>
          </p:nvPr>
        </p:nvGraphicFramePr>
        <p:xfrm>
          <a:off x="493060" y="1057835"/>
          <a:ext cx="10899682" cy="5360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2465388" y="4249738"/>
            <a:ext cx="1212850" cy="3968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13486" tIns="0" rIns="0" bIns="0" spcCol="1270"/>
          <a:lstStyle/>
          <a:p>
            <a:pPr algn="r" defTabSz="2889250" rtl="1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ar-TN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12 </a:t>
            </a:r>
            <a:r>
              <a:rPr lang="ar-DZ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جوان 2023</a:t>
            </a:r>
            <a:endParaRPr lang="fr-FR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71588" y="5205413"/>
            <a:ext cx="1296987" cy="3968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13486" tIns="0" rIns="0" bIns="0" spcCol="1270"/>
          <a:lstStyle/>
          <a:p>
            <a:pPr algn="r" defTabSz="2889250" rtl="1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ar-DZ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 26 </a:t>
            </a:r>
            <a:r>
              <a:rPr lang="ar-DZ" sz="12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جانفي</a:t>
            </a:r>
            <a:r>
              <a:rPr lang="ar-DZ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2023</a:t>
            </a:r>
            <a:endParaRPr lang="fr-FR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71588" y="4964113"/>
            <a:ext cx="1800225" cy="91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13486" tIns="0" rIns="0" bIns="0" spcCol="1270"/>
          <a:lstStyle/>
          <a:p>
            <a:pPr algn="r" defTabSz="2889250" rtl="1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ar-DZ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 </a:t>
            </a:r>
            <a:endParaRPr lang="fr-FR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31950" y="5084763"/>
            <a:ext cx="1439863" cy="3968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13486" tIns="0" rIns="0" bIns="0" spcCol="1270"/>
          <a:lstStyle/>
          <a:p>
            <a:pPr algn="r" defTabSz="2889250" rtl="1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fr-FR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9224" name="Titre 2"/>
          <p:cNvSpPr>
            <a:spLocks noGrp="1"/>
          </p:cNvSpPr>
          <p:nvPr>
            <p:ph type="title"/>
          </p:nvPr>
        </p:nvSpPr>
        <p:spPr>
          <a:xfrm>
            <a:off x="799259" y="1145926"/>
            <a:ext cx="10972800" cy="55511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ar-TN" dirty="0">
                <a:solidFill>
                  <a:schemeClr val="tx1"/>
                </a:solidFill>
              </a:rPr>
              <a:t> </a:t>
            </a:r>
            <a:r>
              <a:rPr lang="ar-DZ" b="1" dirty="0">
                <a:solidFill>
                  <a:schemeClr val="tx1"/>
                </a:solidFill>
              </a:rPr>
              <a:t>الرزنامة المرحلية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92438" y="3362325"/>
            <a:ext cx="1866900" cy="7286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13486" tIns="0" rIns="0" bIns="0" spcCol="1270"/>
          <a:lstStyle/>
          <a:p>
            <a:pPr algn="r" defTabSz="2889250" rtl="1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ar-TN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endParaRPr lang="fr-FR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92438" y="3431383"/>
            <a:ext cx="1866900" cy="4397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13486" tIns="0" rIns="0" bIns="0" spcCol="1270"/>
          <a:lstStyle/>
          <a:p>
            <a:pPr algn="r" defTabSz="2889250" rtl="1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ar-TN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18 </a:t>
            </a:r>
            <a:r>
              <a:rPr lang="ar-TN" sz="12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أفريل</a:t>
            </a:r>
            <a:r>
              <a:rPr lang="ar-TN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2024</a:t>
            </a:r>
            <a:endParaRPr lang="fr-FR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73669" y="2746045"/>
            <a:ext cx="1866900" cy="4397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13486" tIns="0" rIns="0" bIns="0" spcCol="1270"/>
          <a:lstStyle/>
          <a:p>
            <a:pPr algn="r" defTabSz="2889250" rtl="1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ar-TN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15 ماي 2024</a:t>
            </a:r>
            <a:endParaRPr lang="fr-FR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06517" y="2465469"/>
            <a:ext cx="1866900" cy="4397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13486" tIns="0" rIns="0" bIns="0" spcCol="1270"/>
          <a:lstStyle/>
          <a:p>
            <a:pPr algn="r" defTabSz="2889250" rtl="1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ar-TN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3 سبتمبر 2024</a:t>
            </a:r>
            <a:endParaRPr lang="fr-FR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2A110EF-25AE-AE42-5CA4-84D2F0404C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09189" y="1295"/>
            <a:ext cx="682811" cy="823031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4F58B098-F398-E688-6463-D1B310E63653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434919" cy="830997"/>
          </a:xfrm>
          <a:prstGeom prst="rect">
            <a:avLst/>
          </a:prstGeom>
          <a:solidFill>
            <a:srgbClr val="4F81BD"/>
          </a:solidFill>
          <a:ln w="12700" cap="flat">
            <a:noFill/>
            <a:miter lim="400000"/>
          </a:ln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LB" sz="2400" b="1" dirty="0">
                <a:solidFill>
                  <a:sysClr val="windowText" lastClr="000000"/>
                </a:solidFill>
                <a:latin typeface="Calibri"/>
              </a:rPr>
              <a:t>إدارة مخاطر الفساد في قطاع الصحة  في تونس</a:t>
            </a:r>
            <a:br>
              <a:rPr lang="fr-FR" sz="2400" b="1" dirty="0">
                <a:solidFill>
                  <a:sysClr val="windowText" lastClr="000000"/>
                </a:solidFill>
                <a:latin typeface="Calibri"/>
              </a:rPr>
            </a:br>
            <a:r>
              <a:rPr kumimoji="0" lang="ar-T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Times New Roman" panose="02020603050405020304" pitchFamily="18" charset="0"/>
              </a:rPr>
              <a:t>المرحلة الثانية</a:t>
            </a:r>
            <a:endParaRPr lang="ar-TN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269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4AAE4-11E4-2F99-E912-54803EF56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63A74B87-F23C-1E61-8F1E-E66537DFE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0" y="500063"/>
            <a:ext cx="78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1800" b="1">
                <a:solidFill>
                  <a:srgbClr val="4A452A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C32134-9964-5A25-2CD4-6207C966567D}"/>
              </a:ext>
            </a:extLst>
          </p:cNvPr>
          <p:cNvSpPr/>
          <p:nvPr/>
        </p:nvSpPr>
        <p:spPr>
          <a:xfrm>
            <a:off x="1271588" y="4964113"/>
            <a:ext cx="1800225" cy="91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13486" tIns="0" rIns="0" bIns="0" spcCol="1270"/>
          <a:lstStyle/>
          <a:p>
            <a:pPr algn="r" defTabSz="2889250" rtl="1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ar-DZ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 </a:t>
            </a:r>
            <a:endParaRPr lang="fr-FR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D2003F-10EE-ED25-9D01-5EBE59E4EB06}"/>
              </a:ext>
            </a:extLst>
          </p:cNvPr>
          <p:cNvSpPr/>
          <p:nvPr/>
        </p:nvSpPr>
        <p:spPr>
          <a:xfrm>
            <a:off x="2992438" y="3362325"/>
            <a:ext cx="1866900" cy="7286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13486" tIns="0" rIns="0" bIns="0" spcCol="1270"/>
          <a:lstStyle/>
          <a:p>
            <a:pPr algn="r" defTabSz="2889250" rtl="1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ar-TN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endParaRPr lang="fr-FR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2F71DA5-A25A-6D56-5D75-6928E475F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189" y="1295"/>
            <a:ext cx="682811" cy="823031"/>
          </a:xfrm>
          <a:prstGeom prst="rect">
            <a:avLst/>
          </a:prstGeom>
        </p:spPr>
      </p:pic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75DBC653-0A09-B458-CE9C-C93C3329E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469" y="1915053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ar-LB" sz="2800" b="1" dirty="0">
                <a:solidFill>
                  <a:srgbClr val="FF0000"/>
                </a:solidFill>
              </a:rPr>
              <a:t>المصادقة على الأولويات و تحديد مجالي التقييم</a:t>
            </a:r>
            <a:endParaRPr lang="fr-FR" dirty="0"/>
          </a:p>
        </p:txBody>
      </p:sp>
      <p:sp>
        <p:nvSpPr>
          <p:cNvPr id="20" name="Espace réservé du contenu 19">
            <a:extLst>
              <a:ext uri="{FF2B5EF4-FFF2-40B4-BE49-F238E27FC236}">
                <a16:creationId xmlns:a16="http://schemas.microsoft.com/office/drawing/2014/main" id="{182BE01A-1334-690A-F2F4-AE652A8A2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4389" y="2318543"/>
            <a:ext cx="5384800" cy="45259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13486" tIns="0" rIns="0" bIns="0" spcCol="1270"/>
          <a:lstStyle/>
          <a:p>
            <a:pPr marL="457200" indent="-457200" algn="r" defTabSz="2889250" rtl="1" eaLnBrk="1" hangingPunct="1">
              <a:lnSpc>
                <a:spcPct val="90000"/>
              </a:lnSpc>
              <a:spcAft>
                <a:spcPct val="35000"/>
              </a:spcAft>
              <a:buFont typeface="+mj-lt"/>
              <a:buAutoNum type="arabicPeriod"/>
              <a:defRPr/>
            </a:pPr>
            <a:r>
              <a:rPr lang="ar-DZ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 اختيار المجالات</a:t>
            </a:r>
          </a:p>
          <a:p>
            <a:pPr algn="r" defTabSz="2889250" rtl="1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ar-DZ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ar-DZ" sz="2000" dirty="0">
                <a:solidFill>
                  <a:srgbClr val="FF0000"/>
                </a:solidFill>
              </a:rPr>
              <a:t>المجالات الستة التي أشار إليها تقرير المرحلة الأولى </a:t>
            </a:r>
            <a:r>
              <a:rPr lang="ar-DZ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و لم تتم معالجتها.</a:t>
            </a:r>
          </a:p>
          <a:p>
            <a:pPr algn="r" defTabSz="2889250" rtl="1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ar-DZ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+ مجالات تمت معالجتها خلال الورشة.</a:t>
            </a:r>
          </a:p>
          <a:p>
            <a:pPr marL="457200" indent="-457200" algn="r" defTabSz="2889250" rtl="1" eaLnBrk="1" hangingPunct="1">
              <a:lnSpc>
                <a:spcPct val="90000"/>
              </a:lnSpc>
              <a:spcAft>
                <a:spcPct val="35000"/>
              </a:spcAft>
              <a:buFont typeface="+mj-lt"/>
              <a:buAutoNum type="arabicPeriod" startAt="2"/>
              <a:defRPr/>
            </a:pPr>
            <a:r>
              <a:rPr lang="ar-DZ" sz="2000" b="1" dirty="0">
                <a:solidFill>
                  <a:prstClr val="black"/>
                </a:solidFill>
              </a:rPr>
              <a:t>ضبط الأولويات </a:t>
            </a:r>
            <a:endParaRPr lang="ar-DZ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257300" lvl="2" indent="-342900" algn="r" defTabSz="2889250" rtl="1" eaLnBrk="1" hangingPunct="1">
              <a:lnSpc>
                <a:spcPct val="90000"/>
              </a:lnSpc>
              <a:spcAft>
                <a:spcPct val="35000"/>
              </a:spcAft>
              <a:buFont typeface="Arial" charset="0"/>
              <a:buChar char="•"/>
              <a:defRPr/>
            </a:pPr>
            <a:r>
              <a:rPr lang="ar-DZ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اعتماد معايير و مقاييس موضوعية للاختيار. </a:t>
            </a:r>
          </a:p>
          <a:p>
            <a:pPr marL="1257300" lvl="2" indent="-342900" algn="r" defTabSz="2889250" rtl="1" eaLnBrk="1" hangingPunct="1">
              <a:lnSpc>
                <a:spcPct val="90000"/>
              </a:lnSpc>
              <a:spcAft>
                <a:spcPct val="35000"/>
              </a:spcAft>
              <a:buFont typeface="Arial" charset="0"/>
              <a:buChar char="•"/>
              <a:defRPr/>
            </a:pPr>
            <a:r>
              <a:rPr lang="ar-DZ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ضبط المقاييس حسب المعايير .</a:t>
            </a:r>
          </a:p>
          <a:p>
            <a:pPr marL="1257300" lvl="2" indent="-342900" algn="r" defTabSz="2889250" rtl="1" eaLnBrk="1" hangingPunct="1">
              <a:lnSpc>
                <a:spcPct val="90000"/>
              </a:lnSpc>
              <a:spcAft>
                <a:spcPct val="35000"/>
              </a:spcAft>
              <a:buFont typeface="Arial" charset="0"/>
              <a:buChar char="•"/>
              <a:defRPr/>
            </a:pPr>
            <a:r>
              <a:rPr lang="ar-DZ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تحديد شبكة لتدوين النقاط على المعايير.</a:t>
            </a:r>
          </a:p>
          <a:p>
            <a:pPr marL="1257300" lvl="2" indent="-342900" algn="r" defTabSz="2889250" rtl="1" eaLnBrk="1" hangingPunct="1">
              <a:lnSpc>
                <a:spcPct val="90000"/>
              </a:lnSpc>
              <a:spcAft>
                <a:spcPct val="35000"/>
              </a:spcAft>
              <a:buFont typeface="Arial" charset="0"/>
              <a:buChar char="•"/>
              <a:defRPr/>
            </a:pPr>
            <a:r>
              <a:rPr lang="ar-DZ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احتساب النتائج.</a:t>
            </a:r>
            <a:r>
              <a:rPr lang="ar-DZ" sz="2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342900" indent="-342900" algn="r" defTabSz="2889250" rtl="1" eaLnBrk="1" hangingPunct="1">
              <a:lnSpc>
                <a:spcPct val="90000"/>
              </a:lnSpc>
              <a:spcAft>
                <a:spcPct val="35000"/>
              </a:spcAft>
              <a:buFont typeface="Arial" charset="0"/>
              <a:buChar char="•"/>
              <a:defRPr/>
            </a:pPr>
            <a:endParaRPr lang="ar-DZ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algn="r" defTabSz="2889250" rtl="1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ar-DZ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algn="r" defTabSz="2889250" rtl="1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fr-FR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aphicFrame>
        <p:nvGraphicFramePr>
          <p:cNvPr id="21" name="Diagramme 20"/>
          <p:cNvGraphicFramePr/>
          <p:nvPr>
            <p:extLst>
              <p:ext uri="{D42A27DB-BD31-4B8C-83A1-F6EECF244321}">
                <p14:modId xmlns:p14="http://schemas.microsoft.com/office/powerpoint/2010/main" val="368025801"/>
              </p:ext>
            </p:extLst>
          </p:nvPr>
        </p:nvGraphicFramePr>
        <p:xfrm>
          <a:off x="1321198" y="3032315"/>
          <a:ext cx="3757612" cy="2844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ZoneTexte 23">
            <a:extLst>
              <a:ext uri="{FF2B5EF4-FFF2-40B4-BE49-F238E27FC236}">
                <a16:creationId xmlns:a16="http://schemas.microsoft.com/office/drawing/2014/main" id="{8A7C1C34-E52C-F006-E865-DA767670A8A5}"/>
              </a:ext>
            </a:extLst>
          </p:cNvPr>
          <p:cNvSpPr txBox="1"/>
          <p:nvPr/>
        </p:nvSpPr>
        <p:spPr>
          <a:xfrm>
            <a:off x="6405563" y="785780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ar-DZ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DZ" sz="3200" b="1" dirty="0">
                <a:solidFill>
                  <a:srgbClr val="FF0000"/>
                </a:solidFill>
              </a:rPr>
              <a:t>ضبط المعايير و تحديد المجالات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63F3F7A-1C92-9D6A-B183-ECB0D1B25D2E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434919" cy="830997"/>
          </a:xfrm>
          <a:prstGeom prst="rect">
            <a:avLst/>
          </a:prstGeom>
          <a:solidFill>
            <a:srgbClr val="4F81BD"/>
          </a:solidFill>
          <a:ln w="12700" cap="flat">
            <a:noFill/>
            <a:miter lim="400000"/>
          </a:ln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LB" sz="2400" b="1" dirty="0">
                <a:solidFill>
                  <a:sysClr val="windowText" lastClr="000000"/>
                </a:solidFill>
                <a:latin typeface="Calibri"/>
              </a:rPr>
              <a:t>إدارة مخاطر الفساد في قطاع الصحة  في تونس</a:t>
            </a:r>
            <a:br>
              <a:rPr lang="fr-FR" sz="2400" b="1" dirty="0">
                <a:solidFill>
                  <a:sysClr val="windowText" lastClr="000000"/>
                </a:solidFill>
                <a:latin typeface="Calibri"/>
              </a:rPr>
            </a:br>
            <a:r>
              <a:rPr kumimoji="0" lang="ar-T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Times New Roman" panose="02020603050405020304" pitchFamily="18" charset="0"/>
              </a:rPr>
              <a:t>المرحلة الثانية</a:t>
            </a:r>
            <a:endParaRPr lang="ar-TN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82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3"/>
          <p:cNvSpPr>
            <a:spLocks noGrp="1"/>
          </p:cNvSpPr>
          <p:nvPr>
            <p:ph type="title"/>
          </p:nvPr>
        </p:nvSpPr>
        <p:spPr>
          <a:xfrm>
            <a:off x="1031846" y="1929468"/>
            <a:ext cx="10245754" cy="1376043"/>
          </a:xfrm>
        </p:spPr>
        <p:txBody>
          <a:bodyPr/>
          <a:lstStyle/>
          <a:p>
            <a:pPr algn="ctr" rtl="1"/>
            <a:r>
              <a:rPr lang="ar-TN" sz="3600" b="1" dirty="0"/>
              <a:t>مجال شراء المستلزمات الطبية و مواد الصحة في إطار طلب عروض</a:t>
            </a:r>
            <a:br>
              <a:rPr lang="ar-TN" dirty="0"/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762000" y="3173844"/>
            <a:ext cx="5181600" cy="4351338"/>
          </a:xfrm>
        </p:spPr>
        <p:txBody>
          <a:bodyPr/>
          <a:lstStyle/>
          <a:p>
            <a:pPr marL="0" indent="0" algn="ctr" rtl="1">
              <a:buFont typeface="Arial" panose="020B0604020202020204" pitchFamily="34" charset="0"/>
              <a:buNone/>
              <a:defRPr/>
            </a:pPr>
            <a:r>
              <a:rPr lang="ar-TN" b="1" dirty="0">
                <a:solidFill>
                  <a:srgbClr val="FF0000"/>
                </a:solidFill>
              </a:rPr>
              <a:t>نتائج عملية التقييم </a:t>
            </a:r>
            <a:r>
              <a:rPr lang="ar-TN" dirty="0"/>
              <a:t>: </a:t>
            </a:r>
          </a:p>
          <a:p>
            <a:pPr marL="0" indent="0" algn="ctr" rtl="1">
              <a:buFont typeface="Arial" panose="020B0604020202020204" pitchFamily="34" charset="0"/>
              <a:buNone/>
              <a:defRPr/>
            </a:pPr>
            <a:endParaRPr lang="ar-TN" dirty="0"/>
          </a:p>
          <a:p>
            <a:pPr algn="just" rtl="1">
              <a:defRPr/>
            </a:pPr>
            <a:r>
              <a:rPr lang="ar-SA" dirty="0">
                <a:solidFill>
                  <a:srgbClr val="FF0000"/>
                </a:solidFill>
              </a:rPr>
              <a:t>رصد 13 نقطة قرار ذات مخاطر قوية </a:t>
            </a:r>
            <a:r>
              <a:rPr lang="ar-TN" dirty="0">
                <a:solidFill>
                  <a:srgbClr val="FF0000"/>
                </a:solidFill>
              </a:rPr>
              <a:t>و</a:t>
            </a:r>
            <a:r>
              <a:rPr lang="ar-SA" dirty="0">
                <a:solidFill>
                  <a:srgbClr val="FF0000"/>
                </a:solidFill>
              </a:rPr>
              <a:t>قوية جدا. </a:t>
            </a:r>
            <a:r>
              <a:rPr lang="ar-TN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0724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17489"/>
            <a:ext cx="590867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147" y="167368"/>
            <a:ext cx="769747" cy="908397"/>
          </a:xfrm>
          <a:prstGeom prst="rect">
            <a:avLst/>
          </a:prstGeom>
        </p:spPr>
      </p:pic>
      <p:sp>
        <p:nvSpPr>
          <p:cNvPr id="2" name="Titre 3">
            <a:extLst>
              <a:ext uri="{FF2B5EF4-FFF2-40B4-BE49-F238E27FC236}">
                <a16:creationId xmlns:a16="http://schemas.microsoft.com/office/drawing/2014/main" id="{C23AB67E-68C7-A65D-0B3F-D1C8B55BD5F8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434919" cy="830997"/>
          </a:xfrm>
          <a:prstGeom prst="rect">
            <a:avLst/>
          </a:prstGeom>
          <a:solidFill>
            <a:srgbClr val="4F81BD"/>
          </a:solidFill>
          <a:ln w="12700" cap="flat">
            <a:noFill/>
            <a:miter lim="400000"/>
          </a:ln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LB" sz="2400" b="1" dirty="0">
                <a:solidFill>
                  <a:sysClr val="windowText" lastClr="000000"/>
                </a:solidFill>
                <a:latin typeface="Calibri"/>
              </a:rPr>
              <a:t>إدارة مخاطر الفساد في قطاع الصحة  في تونس</a:t>
            </a:r>
            <a:br>
              <a:rPr lang="fr-FR" sz="2400" b="1" dirty="0">
                <a:solidFill>
                  <a:sysClr val="windowText" lastClr="000000"/>
                </a:solidFill>
                <a:latin typeface="Calibri"/>
              </a:rPr>
            </a:br>
            <a:r>
              <a:rPr kumimoji="0" lang="ar-T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Times New Roman" panose="02020603050405020304" pitchFamily="18" charset="0"/>
              </a:rPr>
              <a:t>المرحلة الثانية</a:t>
            </a:r>
            <a:endParaRPr lang="ar-TN" sz="2400" b="1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>
          <a:xfrm>
            <a:off x="1017588" y="1442906"/>
            <a:ext cx="10515600" cy="1325563"/>
          </a:xfrm>
        </p:spPr>
        <p:txBody>
          <a:bodyPr/>
          <a:lstStyle/>
          <a:p>
            <a:pPr algn="ctr"/>
            <a:r>
              <a:rPr lang="ar-TN" sz="3600" b="1" dirty="0"/>
              <a:t>مجال النشاط التكميلي الخاص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17965" y="2765293"/>
            <a:ext cx="5181600" cy="4351338"/>
          </a:xfrm>
        </p:spPr>
        <p:txBody>
          <a:bodyPr/>
          <a:lstStyle/>
          <a:p>
            <a:pPr marL="0" indent="0" algn="ctr" rtl="1">
              <a:buFont typeface="Arial" panose="020B0604020202020204" pitchFamily="34" charset="0"/>
              <a:buNone/>
              <a:defRPr/>
            </a:pPr>
            <a:r>
              <a:rPr lang="ar-TN" b="1" dirty="0"/>
              <a:t>نتائج عملية التقييم :</a:t>
            </a:r>
          </a:p>
          <a:p>
            <a:pPr algn="r" rtl="1">
              <a:defRPr/>
            </a:pPr>
            <a:r>
              <a:rPr lang="ar-TN" b="1" dirty="0">
                <a:solidFill>
                  <a:srgbClr val="FF0000"/>
                </a:solidFill>
              </a:rPr>
              <a:t>رصد 10نقاط قرار ذات مخاطر قوية جدا</a:t>
            </a:r>
            <a:r>
              <a:rPr lang="ar-TN" dirty="0"/>
              <a:t>. </a:t>
            </a:r>
            <a:endParaRPr lang="fr-FR" dirty="0"/>
          </a:p>
        </p:txBody>
      </p:sp>
      <p:pic>
        <p:nvPicPr>
          <p:cNvPr id="31748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9188" y="2765293"/>
            <a:ext cx="5840412" cy="381444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0891" y="88825"/>
            <a:ext cx="821109" cy="969011"/>
          </a:xfrm>
          <a:prstGeom prst="rect">
            <a:avLst/>
          </a:prstGeom>
        </p:spPr>
      </p:pic>
      <p:sp>
        <p:nvSpPr>
          <p:cNvPr id="2" name="Titre 3">
            <a:extLst>
              <a:ext uri="{FF2B5EF4-FFF2-40B4-BE49-F238E27FC236}">
                <a16:creationId xmlns:a16="http://schemas.microsoft.com/office/drawing/2014/main" id="{2B13C033-8261-AE75-4E2C-98776E55325B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434919" cy="830997"/>
          </a:xfrm>
          <a:prstGeom prst="rect">
            <a:avLst/>
          </a:prstGeom>
          <a:solidFill>
            <a:srgbClr val="4F81BD"/>
          </a:solidFill>
          <a:ln w="12700" cap="flat">
            <a:noFill/>
            <a:miter lim="400000"/>
          </a:ln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LB" sz="2400" b="1" dirty="0">
                <a:solidFill>
                  <a:sysClr val="windowText" lastClr="000000"/>
                </a:solidFill>
                <a:latin typeface="Calibri"/>
              </a:rPr>
              <a:t>إدارة مخاطر الفساد في قطاع الصحة  في تونس</a:t>
            </a:r>
            <a:br>
              <a:rPr lang="fr-FR" sz="2400" b="1" dirty="0">
                <a:solidFill>
                  <a:sysClr val="windowText" lastClr="000000"/>
                </a:solidFill>
                <a:latin typeface="Calibri"/>
              </a:rPr>
            </a:br>
            <a:r>
              <a:rPr kumimoji="0" lang="ar-T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Times New Roman" panose="02020603050405020304" pitchFamily="18" charset="0"/>
              </a:rPr>
              <a:t>المرحلة الثانية</a:t>
            </a:r>
            <a:endParaRPr lang="ar-TN" sz="2400" b="1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83391E8-67AD-E128-C941-8767F4B40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310" y="860568"/>
            <a:ext cx="4221991" cy="4909188"/>
          </a:xfrm>
          <a:prstGeom prst="rect">
            <a:avLst/>
          </a:prstGeom>
        </p:spPr>
      </p:pic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BFC839C8-079E-8E83-663E-863AFB1FB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7" y="1204783"/>
            <a:ext cx="3801035" cy="52329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AA58271-947D-72ED-362B-0A5A703EA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141" y="1088244"/>
            <a:ext cx="3929169" cy="53585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9EB7A38-A5C5-113E-4835-61CF1BA71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0141" y="0"/>
            <a:ext cx="752804" cy="888402"/>
          </a:xfrm>
          <a:prstGeom prst="rect">
            <a:avLst/>
          </a:prstGeom>
        </p:spPr>
      </p:pic>
      <p:sp>
        <p:nvSpPr>
          <p:cNvPr id="3" name="Titre 3">
            <a:extLst>
              <a:ext uri="{FF2B5EF4-FFF2-40B4-BE49-F238E27FC236}">
                <a16:creationId xmlns:a16="http://schemas.microsoft.com/office/drawing/2014/main" id="{38DE01FC-B91F-DA63-0351-92922C68394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434919" cy="830997"/>
          </a:xfrm>
          <a:prstGeom prst="rect">
            <a:avLst/>
          </a:prstGeom>
          <a:solidFill>
            <a:srgbClr val="4F81BD"/>
          </a:solidFill>
          <a:ln w="12700" cap="flat">
            <a:noFill/>
            <a:miter lim="400000"/>
          </a:ln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LB" sz="2400" b="1" dirty="0">
                <a:solidFill>
                  <a:sysClr val="windowText" lastClr="000000"/>
                </a:solidFill>
                <a:latin typeface="Calibri"/>
              </a:rPr>
              <a:t>إدارة مخاطر الفساد في قطاع الصحة  في تونس</a:t>
            </a:r>
            <a:br>
              <a:rPr lang="fr-FR" sz="2400" b="1" dirty="0">
                <a:solidFill>
                  <a:sysClr val="windowText" lastClr="000000"/>
                </a:solidFill>
                <a:latin typeface="Calibri"/>
              </a:rPr>
            </a:br>
            <a:r>
              <a:rPr kumimoji="0" lang="ar-T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Times New Roman" panose="02020603050405020304" pitchFamily="18" charset="0"/>
              </a:rPr>
              <a:t>المرحلة الثانية</a:t>
            </a:r>
            <a:endParaRPr lang="ar-TN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901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4"/>
          <p:cNvSpPr>
            <a:spLocks noGrp="1"/>
          </p:cNvSpPr>
          <p:nvPr>
            <p:ph type="title"/>
          </p:nvPr>
        </p:nvSpPr>
        <p:spPr>
          <a:xfrm>
            <a:off x="906899" y="1387186"/>
            <a:ext cx="10515600" cy="1325562"/>
          </a:xfrm>
        </p:spPr>
        <p:txBody>
          <a:bodyPr/>
          <a:lstStyle/>
          <a:p>
            <a:pPr algn="ctr"/>
            <a:r>
              <a:rPr lang="ar-TN" sz="3600" b="1" dirty="0">
                <a:solidFill>
                  <a:schemeClr val="accent1">
                    <a:lumMod val="75000"/>
                  </a:schemeClr>
                </a:solidFill>
              </a:rPr>
              <a:t>أهم الإجراءات التصحيحية المقترحة</a:t>
            </a: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771" name="Espace réservé du texte 6"/>
          <p:cNvSpPr>
            <a:spLocks noGrp="1"/>
          </p:cNvSpPr>
          <p:nvPr>
            <p:ph type="body" idx="1"/>
          </p:nvPr>
        </p:nvSpPr>
        <p:spPr>
          <a:xfrm>
            <a:off x="827086" y="2419456"/>
            <a:ext cx="5157787" cy="823912"/>
          </a:xfrm>
        </p:spPr>
        <p:txBody>
          <a:bodyPr/>
          <a:lstStyle/>
          <a:p>
            <a:pPr algn="ctr" rtl="1"/>
            <a:r>
              <a:rPr lang="ar-TN" dirty="0"/>
              <a:t>مجال النشاط التكميلي الخاص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827086" y="3700009"/>
            <a:ext cx="5157787" cy="3684587"/>
          </a:xfrm>
        </p:spPr>
        <p:txBody>
          <a:bodyPr/>
          <a:lstStyle/>
          <a:p>
            <a:pPr algn="just" rtl="1">
              <a:defRPr/>
            </a:pPr>
            <a:r>
              <a:rPr lang="ar-TN" sz="2000" dirty="0"/>
              <a:t>مراجعة النصوص المتعلقة بممارسة النشاط التكميلي الخاص و إجراء </a:t>
            </a:r>
            <a:r>
              <a:rPr lang="ar-TN" sz="2000" dirty="0" err="1"/>
              <a:t>التنقيحات</a:t>
            </a:r>
            <a:r>
              <a:rPr lang="ar-TN" sz="2000" dirty="0"/>
              <a:t> اللازمة. </a:t>
            </a:r>
          </a:p>
          <a:p>
            <a:pPr algn="just" rtl="1">
              <a:defRPr/>
            </a:pPr>
            <a:r>
              <a:rPr lang="ar-TN" sz="2000" dirty="0" err="1"/>
              <a:t>رقمنة</a:t>
            </a:r>
            <a:r>
              <a:rPr lang="ar-TN" sz="2000" dirty="0"/>
              <a:t> كامل مسار العلاج في إطار النشاط التكميلي الخاص.</a:t>
            </a:r>
          </a:p>
          <a:p>
            <a:pPr algn="just" rtl="1">
              <a:defRPr/>
            </a:pPr>
            <a:r>
              <a:rPr lang="ar-TN" sz="2000" dirty="0"/>
              <a:t>إجبارية الرقابة و التقييم في بعض المراحل المتعلقة </a:t>
            </a:r>
          </a:p>
          <a:p>
            <a:pPr marL="0" indent="0" algn="just" rtl="1">
              <a:buFont typeface="Arial" panose="020B0604020202020204" pitchFamily="34" charset="0"/>
              <a:buNone/>
              <a:defRPr/>
            </a:pPr>
            <a:r>
              <a:rPr lang="ar-TN" sz="2000" dirty="0"/>
              <a:t>   بمسار النشاط التكميلي الخاص.</a:t>
            </a:r>
          </a:p>
          <a:p>
            <a:pPr algn="just" rtl="1">
              <a:defRPr/>
            </a:pPr>
            <a:endParaRPr lang="fr-FR" dirty="0"/>
          </a:p>
        </p:txBody>
      </p:sp>
      <p:sp>
        <p:nvSpPr>
          <p:cNvPr id="32773" name="Espace réservé du texte 8"/>
          <p:cNvSpPr>
            <a:spLocks noGrp="1"/>
          </p:cNvSpPr>
          <p:nvPr>
            <p:ph type="body" sz="quarter" idx="3"/>
          </p:nvPr>
        </p:nvSpPr>
        <p:spPr>
          <a:xfrm>
            <a:off x="6239311" y="2624029"/>
            <a:ext cx="5183188" cy="823912"/>
          </a:xfrm>
        </p:spPr>
        <p:txBody>
          <a:bodyPr/>
          <a:lstStyle/>
          <a:p>
            <a:pPr algn="r" rtl="1"/>
            <a:r>
              <a:rPr lang="ar-TN" dirty="0"/>
              <a:t>مجال شراء المستلزمات الطبية ومواد الصحة في إطار طلب عروض </a:t>
            </a:r>
            <a:endParaRPr lang="fr-FR" dirty="0"/>
          </a:p>
        </p:txBody>
      </p:sp>
      <p:sp>
        <p:nvSpPr>
          <p:cNvPr id="32774" name="Espace réservé du contenu 9"/>
          <p:cNvSpPr>
            <a:spLocks noGrp="1"/>
          </p:cNvSpPr>
          <p:nvPr>
            <p:ph sz="quarter" idx="4"/>
          </p:nvPr>
        </p:nvSpPr>
        <p:spPr>
          <a:xfrm>
            <a:off x="6239311" y="3646739"/>
            <a:ext cx="5183188" cy="3684587"/>
          </a:xfrm>
        </p:spPr>
        <p:txBody>
          <a:bodyPr/>
          <a:lstStyle/>
          <a:p>
            <a:pPr algn="just" rtl="1"/>
            <a:r>
              <a:rPr lang="ar-TN" sz="2000" dirty="0"/>
              <a:t>دعم </a:t>
            </a:r>
            <a:r>
              <a:rPr lang="ar-TN" sz="2000" dirty="0" err="1"/>
              <a:t>الرقمنة</a:t>
            </a:r>
            <a:r>
              <a:rPr lang="ar-TN" sz="2000" dirty="0"/>
              <a:t> في مرحلة ما قبل المنافسة.</a:t>
            </a:r>
          </a:p>
          <a:p>
            <a:pPr algn="just" rtl="1"/>
            <a:r>
              <a:rPr lang="ar-TN" sz="2000" dirty="0"/>
              <a:t>إرساء منظومة أخلاقية لضمان الشفافية والنزاهة في مختلف مراحل الشراء.</a:t>
            </a:r>
          </a:p>
          <a:p>
            <a:pPr algn="just" rtl="1"/>
            <a:r>
              <a:rPr lang="ar-TN" sz="2000" dirty="0"/>
              <a:t>دعم هياكل الرقابة الداخلية (رقابة التصرف، التدقيق الداخلي).</a:t>
            </a:r>
          </a:p>
          <a:p>
            <a:pPr algn="just" rtl="1"/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141" y="0"/>
            <a:ext cx="752804" cy="888402"/>
          </a:xfrm>
          <a:prstGeom prst="rect">
            <a:avLst/>
          </a:prstGeom>
        </p:spPr>
      </p:pic>
      <p:sp>
        <p:nvSpPr>
          <p:cNvPr id="2" name="Titre 3">
            <a:extLst>
              <a:ext uri="{FF2B5EF4-FFF2-40B4-BE49-F238E27FC236}">
                <a16:creationId xmlns:a16="http://schemas.microsoft.com/office/drawing/2014/main" id="{D2067022-3B42-D6AB-32A2-62661C80539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434919" cy="830997"/>
          </a:xfrm>
          <a:prstGeom prst="rect">
            <a:avLst/>
          </a:prstGeom>
          <a:solidFill>
            <a:srgbClr val="4F81BD"/>
          </a:solidFill>
          <a:ln w="12700" cap="flat">
            <a:noFill/>
            <a:miter lim="400000"/>
          </a:ln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LB" sz="2400" b="1" dirty="0">
                <a:solidFill>
                  <a:sysClr val="windowText" lastClr="000000"/>
                </a:solidFill>
                <a:latin typeface="Calibri"/>
              </a:rPr>
              <a:t>إدارة مخاطر الفساد في قطاع الصحة  في تونس</a:t>
            </a:r>
            <a:br>
              <a:rPr lang="fr-FR" sz="2400" b="1" dirty="0">
                <a:solidFill>
                  <a:sysClr val="windowText" lastClr="000000"/>
                </a:solidFill>
                <a:latin typeface="Calibri"/>
              </a:rPr>
            </a:br>
            <a:r>
              <a:rPr kumimoji="0" lang="ar-T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Times New Roman" panose="02020603050405020304" pitchFamily="18" charset="0"/>
              </a:rPr>
              <a:t>المرحلة الثانية</a:t>
            </a:r>
            <a:endParaRPr lang="ar-TN" sz="2400" b="1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731520" y="950259"/>
            <a:ext cx="10960608" cy="7535373"/>
          </a:xfrm>
        </p:spPr>
        <p:txBody>
          <a:bodyPr>
            <a:normAutofit fontScale="47500" lnSpcReduction="20000"/>
          </a:bodyPr>
          <a:lstStyle/>
          <a:p>
            <a:pPr marL="0" lvl="0" indent="0" algn="ctr" rtl="1">
              <a:lnSpc>
                <a:spcPct val="120000"/>
              </a:lnSpc>
              <a:spcBef>
                <a:spcPct val="20000"/>
              </a:spcBef>
              <a:buNone/>
            </a:pPr>
            <a:r>
              <a:rPr lang="ar-LB" sz="8400" b="1" dirty="0">
                <a:solidFill>
                  <a:schemeClr val="accent1">
                    <a:lumMod val="50000"/>
                  </a:schemeClr>
                </a:solidFill>
              </a:rPr>
              <a:t>المكتسبات المؤسسية</a:t>
            </a:r>
            <a:r>
              <a:rPr lang="ar-TN" sz="8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8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1">
              <a:lnSpc>
                <a:spcPct val="120000"/>
              </a:lnSpc>
              <a:spcBef>
                <a:spcPct val="20000"/>
              </a:spcBef>
              <a:buNone/>
            </a:pPr>
            <a:r>
              <a:rPr lang="ar-TN" sz="5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تكون </a:t>
            </a:r>
            <a:r>
              <a:rPr lang="ar-TN" sz="59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فريق متخصص من مسارات تكوين متعددة يتكلم نفس اللغة ويشتغل بنفس المنهجية</a:t>
            </a:r>
          </a:p>
          <a:p>
            <a:pPr marL="0" lvl="0" indent="0" algn="r" rtl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ar-TN" sz="59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استمرارية العمل </a:t>
            </a:r>
            <a:r>
              <a:rPr lang="ar-TN" sz="5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 متابعة تنفيذ مخرجات تقرير ادارة المخاطر القطاعية </a:t>
            </a:r>
            <a:r>
              <a:rPr lang="ar-TN" sz="59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برغم التغيير القيادي </a:t>
            </a:r>
            <a:r>
              <a:rPr lang="ar-TN" sz="5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في الوزارة </a:t>
            </a:r>
            <a:r>
              <a:rPr lang="ar-TN" sz="59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وتوقف وقتي للمرافقة </a:t>
            </a:r>
            <a:r>
              <a:rPr lang="ar-TN" sz="5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من طرف الشركاء الدوليين</a:t>
            </a:r>
          </a:p>
          <a:p>
            <a:pPr marL="0" lvl="0" indent="0" algn="r" rtl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ar-TN" sz="5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توطين الخبرة لدى الموظفين العموميين </a:t>
            </a:r>
            <a:r>
              <a:rPr lang="ar-TN" sz="59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كحاملين للمشروع </a:t>
            </a:r>
            <a:r>
              <a:rPr lang="ar-TN" sz="5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 بناء </a:t>
            </a:r>
            <a:r>
              <a:rPr lang="ar-TN" sz="59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قدرات قطاعية </a:t>
            </a:r>
            <a:r>
              <a:rPr lang="ar-TN" sz="5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متخصصة </a:t>
            </a:r>
          </a:p>
          <a:p>
            <a:pPr marL="0" lvl="0" indent="0" algn="r" rtl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ar-TN" sz="5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توثيق التجربة </a:t>
            </a:r>
            <a:r>
              <a:rPr lang="ar-TN" sz="5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بانجاز</a:t>
            </a:r>
            <a:r>
              <a:rPr lang="ar-TN" sz="5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كتيب يتضمن المراحل المنجزة و اهم </a:t>
            </a:r>
            <a:r>
              <a:rPr lang="ar-TN" sz="5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الاستخلاصات</a:t>
            </a:r>
            <a:endParaRPr lang="ar-TN" sz="5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r" rtl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ar-TN" sz="5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خلق نوع </a:t>
            </a:r>
            <a:r>
              <a:rPr lang="ar-TN" sz="59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من التنافسية </a:t>
            </a:r>
            <a:r>
              <a:rPr lang="ar-TN" sz="5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بين الهياكل الصحية وحاملي المشروع متمحورة حول تعميم الاستفادة من التجربة ومن العائد الاستثماري</a:t>
            </a:r>
            <a:endParaRPr lang="en-US" sz="5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r" rtl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ar-TN" sz="5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استفادة</a:t>
            </a:r>
            <a:r>
              <a:rPr lang="ar-TN" sz="59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مؤسسات استشفائية </a:t>
            </a:r>
            <a:r>
              <a:rPr lang="ar-TN" sz="5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من البرنامج التنفيذي المبني</a:t>
            </a:r>
            <a:endParaRPr lang="ar-TN" sz="5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r" rtl="1">
              <a:lnSpc>
                <a:spcPct val="120000"/>
              </a:lnSpc>
              <a:spcBef>
                <a:spcPct val="20000"/>
              </a:spcBef>
              <a:buNone/>
            </a:pPr>
            <a:endParaRPr lang="ar-TN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r" rtl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endParaRPr lang="ar-TN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r" rtl="1">
              <a:lnSpc>
                <a:spcPct val="120000"/>
              </a:lnSpc>
              <a:spcBef>
                <a:spcPct val="20000"/>
              </a:spcBef>
              <a:buNone/>
            </a:pPr>
            <a:endParaRPr lang="ar-TN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r" rtl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endParaRPr lang="ar-TN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1">
              <a:lnSpc>
                <a:spcPct val="120000"/>
              </a:lnSpc>
              <a:spcBef>
                <a:spcPct val="20000"/>
              </a:spcBef>
              <a:buNone/>
            </a:pPr>
            <a:r>
              <a:rPr lang="ar-TN" sz="4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800" b="1" dirty="0">
              <a:solidFill>
                <a:prstClr val="black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296541D-6DA1-A6AA-C9A3-CD3F012AD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141" y="0"/>
            <a:ext cx="752804" cy="888402"/>
          </a:xfrm>
          <a:prstGeom prst="rect">
            <a:avLst/>
          </a:prstGeom>
        </p:spPr>
      </p:pic>
      <p:sp>
        <p:nvSpPr>
          <p:cNvPr id="6" name="Titre 3">
            <a:extLst>
              <a:ext uri="{FF2B5EF4-FFF2-40B4-BE49-F238E27FC236}">
                <a16:creationId xmlns:a16="http://schemas.microsoft.com/office/drawing/2014/main" id="{1A491001-ADEC-F855-F6F6-5FEF1A106BD1}"/>
              </a:ext>
            </a:extLst>
          </p:cNvPr>
          <p:cNvSpPr txBox="1">
            <a:spLocks/>
          </p:cNvSpPr>
          <p:nvPr/>
        </p:nvSpPr>
        <p:spPr bwMode="auto">
          <a:xfrm>
            <a:off x="132862" y="0"/>
            <a:ext cx="10434919" cy="461665"/>
          </a:xfrm>
          <a:prstGeom prst="rect">
            <a:avLst/>
          </a:prstGeom>
          <a:solidFill>
            <a:srgbClr val="4F81BD"/>
          </a:solidFill>
          <a:ln w="12700" cap="flat">
            <a:noFill/>
            <a:miter lim="400000"/>
          </a:ln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LB" sz="2400" b="1" dirty="0">
                <a:solidFill>
                  <a:sysClr val="windowText" lastClr="000000"/>
                </a:solidFill>
                <a:latin typeface="Calibri"/>
              </a:rPr>
              <a:t>إدارة مخاطر الفساد في قطاع الصحة  في تونس</a:t>
            </a:r>
            <a:endParaRPr lang="ar-TN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728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FC82A77-2D43-E165-CA3B-A044454BE6A0}"/>
              </a:ext>
            </a:extLst>
          </p:cNvPr>
          <p:cNvSpPr txBox="1"/>
          <p:nvPr/>
        </p:nvSpPr>
        <p:spPr>
          <a:xfrm>
            <a:off x="133725" y="1896661"/>
            <a:ext cx="11375464" cy="4524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24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استفادت المستشفيات المعنية من </a:t>
            </a:r>
            <a:r>
              <a:rPr kumimoji="0" lang="ar-LB" sz="2400" b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</a:rPr>
              <a:t>التشخيص الشامل للنقائص </a:t>
            </a:r>
            <a:r>
              <a:rPr kumimoji="0" lang="ar-LB" sz="24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التي تعاني منها على مستوى النظام المعلوماتي الصحي وكذلك على مستوى المحاسبة التحليلية، وذلك من قبل مكاتب الخبراء </a:t>
            </a:r>
            <a:r>
              <a:rPr kumimoji="0" lang="ar-LB" sz="240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المتخصصة.استنادًا</a:t>
            </a:r>
            <a:r>
              <a:rPr kumimoji="0" lang="ar-LB" sz="24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 إلى هذا التشخيص،</a:t>
            </a:r>
            <a:endParaRPr kumimoji="0" lang="fr-FR" sz="240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24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 تم تنفيذ برنامج </a:t>
            </a:r>
            <a:r>
              <a:rPr kumimoji="0" lang="ar-LB" sz="2400" b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</a:rPr>
              <a:t>لبناء القدرات </a:t>
            </a:r>
            <a:r>
              <a:rPr kumimoji="0" lang="ar-LB" sz="24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لفائدة أعوان المستشفيات في مجال الحوكمة وتقييم مخاطر الفساد في قطاع الصحة.</a:t>
            </a:r>
            <a:endParaRPr kumimoji="0" lang="fr-FR" sz="240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24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 كما تم إطلاق برنامج </a:t>
            </a:r>
            <a:r>
              <a:rPr kumimoji="0" lang="ar-LB" sz="2400" b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</a:rPr>
              <a:t>لتطوير جودة خدمات الرعاية الصحية </a:t>
            </a:r>
            <a:r>
              <a:rPr kumimoji="0" lang="ar-LB" sz="24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وتحسين الحوكمة الرقمية للمستشفيات النموذجية الثالثة، من خلال </a:t>
            </a:r>
            <a:r>
              <a:rPr kumimoji="0" lang="ar-LB" sz="2400" b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</a:rPr>
              <a:t>التركيز على أنظمة لإدارة طوابير الانتظار، التسجيل، وتحسين البنية التحتية في مجال الإعلامية </a:t>
            </a:r>
            <a:r>
              <a:rPr kumimoji="0" lang="ar-LB" sz="24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بما يساهم في تعزيز استخدام وتعميم تطبيقات إدارة الأدوية وملفات المرضى، مثل الملف الطبي الرقمي وتطبيقات إدارة الأدوية اليومية والآلية،</a:t>
            </a: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24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 بالإضافة إلى </a:t>
            </a:r>
            <a:r>
              <a:rPr kumimoji="0" lang="ar-LB" sz="2400" b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</a:rPr>
              <a:t>نظام إدارة مخزون الأدوية وآليات منح بطاقات إلكترونية </a:t>
            </a:r>
            <a:r>
              <a:rPr kumimoji="0" lang="ar-LB" sz="2400" b="1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</a:rPr>
              <a:t>للمرضى</a:t>
            </a:r>
            <a:r>
              <a:rPr kumimoji="0" lang="ar-LB" sz="240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.علاوة</a:t>
            </a:r>
            <a:r>
              <a:rPr kumimoji="0" lang="ar-LB" sz="24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 على ذلك، تم دعم قدرات المستشفيات في مجال النزاهة، وتحسين النفاذ إلى المعلومات، وتعزيز الاتصال، </a:t>
            </a:r>
            <a:endParaRPr kumimoji="0" lang="fr-FR" sz="240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674CC47-B169-0476-A360-CB328F65EB7F}"/>
              </a:ext>
            </a:extLst>
          </p:cNvPr>
          <p:cNvSpPr txBox="1"/>
          <p:nvPr/>
        </p:nvSpPr>
        <p:spPr>
          <a:xfrm>
            <a:off x="896470" y="1078232"/>
            <a:ext cx="10076329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LB" sz="3600" b="1" dirty="0">
                <a:solidFill>
                  <a:schemeClr val="accent1">
                    <a:lumMod val="50000"/>
                  </a:schemeClr>
                </a:solidFill>
              </a:rPr>
              <a:t>المكتسبات المؤسسية</a:t>
            </a:r>
            <a:endParaRPr kumimoji="0" lang="ar-TN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5274C7A-4151-4A2B-3BA1-ED6287DCB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141" y="0"/>
            <a:ext cx="752804" cy="888402"/>
          </a:xfrm>
          <a:prstGeom prst="rect">
            <a:avLst/>
          </a:prstGeom>
        </p:spPr>
      </p:pic>
      <p:sp>
        <p:nvSpPr>
          <p:cNvPr id="5" name="Titre 3">
            <a:extLst>
              <a:ext uri="{FF2B5EF4-FFF2-40B4-BE49-F238E27FC236}">
                <a16:creationId xmlns:a16="http://schemas.microsoft.com/office/drawing/2014/main" id="{EBC4DA1F-788F-C057-9CBA-11102231C776}"/>
              </a:ext>
            </a:extLst>
          </p:cNvPr>
          <p:cNvSpPr txBox="1">
            <a:spLocks/>
          </p:cNvSpPr>
          <p:nvPr/>
        </p:nvSpPr>
        <p:spPr bwMode="auto">
          <a:xfrm>
            <a:off x="54708" y="0"/>
            <a:ext cx="10434919" cy="461665"/>
          </a:xfrm>
          <a:prstGeom prst="rect">
            <a:avLst/>
          </a:prstGeom>
          <a:solidFill>
            <a:srgbClr val="4F81BD"/>
          </a:solidFill>
          <a:ln w="12700" cap="flat">
            <a:noFill/>
            <a:miter lim="400000"/>
          </a:ln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LB" sz="2400" b="1" dirty="0">
                <a:solidFill>
                  <a:sysClr val="windowText" lastClr="000000"/>
                </a:solidFill>
                <a:latin typeface="Calibri"/>
              </a:rPr>
              <a:t>إدارة مخاطر الفساد في قطاع الصحة  في تونس</a:t>
            </a:r>
            <a:endParaRPr lang="ar-TN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221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69374-E249-4BCE-DF45-38E4982C3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37CE9DC-7B4C-C36D-1EB4-A9F316CCF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9237716"/>
              </p:ext>
            </p:extLst>
          </p:nvPr>
        </p:nvGraphicFramePr>
        <p:xfrm>
          <a:off x="1144090" y="2372858"/>
          <a:ext cx="3633645" cy="3362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79CA492-1D29-8D69-CF60-60A2E794D800}"/>
              </a:ext>
            </a:extLst>
          </p:cNvPr>
          <p:cNvGraphicFramePr/>
          <p:nvPr/>
        </p:nvGraphicFramePr>
        <p:xfrm>
          <a:off x="1598735" y="2793553"/>
          <a:ext cx="2724355" cy="2520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FB9760D-B776-E31E-49BB-18D1131EFCC7}"/>
              </a:ext>
            </a:extLst>
          </p:cNvPr>
          <p:cNvGraphicFramePr/>
          <p:nvPr/>
        </p:nvGraphicFramePr>
        <p:xfrm>
          <a:off x="2025506" y="3188456"/>
          <a:ext cx="1870813" cy="1731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Elbow Connector 25">
            <a:extLst>
              <a:ext uri="{FF2B5EF4-FFF2-40B4-BE49-F238E27FC236}">
                <a16:creationId xmlns:a16="http://schemas.microsoft.com/office/drawing/2014/main" id="{7C96B84A-815D-4DE4-4DFA-61EFA4539E6F}"/>
              </a:ext>
            </a:extLst>
          </p:cNvPr>
          <p:cNvCxnSpPr>
            <a:cxnSpLocks/>
          </p:cNvCxnSpPr>
          <p:nvPr/>
        </p:nvCxnSpPr>
        <p:spPr>
          <a:xfrm flipV="1">
            <a:off x="3502516" y="2184157"/>
            <a:ext cx="1641147" cy="569481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27">
            <a:extLst>
              <a:ext uri="{FF2B5EF4-FFF2-40B4-BE49-F238E27FC236}">
                <a16:creationId xmlns:a16="http://schemas.microsoft.com/office/drawing/2014/main" id="{78F39ACF-919E-F330-0653-5D924331B7D2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323090" y="3330456"/>
            <a:ext cx="1233815" cy="723558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31">
            <a:extLst>
              <a:ext uri="{FF2B5EF4-FFF2-40B4-BE49-F238E27FC236}">
                <a16:creationId xmlns:a16="http://schemas.microsoft.com/office/drawing/2014/main" id="{45D20BC2-3B99-F088-0BA4-988B03989D81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98639" y="4799894"/>
            <a:ext cx="1366197" cy="1029163"/>
          </a:xfrm>
          <a:prstGeom prst="bentConnector3">
            <a:avLst>
              <a:gd name="adj1" fmla="val 47769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EB7B02B0-171C-A63E-7118-F52EF9189098}"/>
              </a:ext>
            </a:extLst>
          </p:cNvPr>
          <p:cNvSpPr txBox="1"/>
          <p:nvPr/>
        </p:nvSpPr>
        <p:spPr>
          <a:xfrm>
            <a:off x="4718632" y="1463471"/>
            <a:ext cx="71979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LB" sz="2000" b="1" dirty="0">
                <a:solidFill>
                  <a:srgbClr val="C00000"/>
                </a:solidFill>
              </a:rPr>
              <a:t>تنويع الخلفيات المهنية والمؤسسية </a:t>
            </a:r>
            <a:r>
              <a:rPr lang="ar-LB" sz="2000" dirty="0"/>
              <a:t>و المعرفية لأعضاء الفريق المكلف </a:t>
            </a:r>
            <a:r>
              <a:rPr lang="ar-LB" sz="2000" dirty="0" err="1"/>
              <a:t>بانجاز</a:t>
            </a:r>
            <a:r>
              <a:rPr lang="ar-LB" sz="2000" dirty="0"/>
              <a:t> مهمة التقييم يعتبر </a:t>
            </a:r>
            <a:r>
              <a:rPr lang="ar-LB" sz="2000" b="1" dirty="0">
                <a:solidFill>
                  <a:srgbClr val="C00000"/>
                </a:solidFill>
              </a:rPr>
              <a:t>شرطا ضروريا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C01C131-7760-69D4-5EE2-56258F585280}"/>
              </a:ext>
            </a:extLst>
          </p:cNvPr>
          <p:cNvSpPr txBox="1"/>
          <p:nvPr/>
        </p:nvSpPr>
        <p:spPr>
          <a:xfrm>
            <a:off x="5143663" y="207504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LB" sz="2000" dirty="0"/>
              <a:t>افراز</a:t>
            </a:r>
            <a:r>
              <a:rPr lang="ar-LB" sz="2000" b="1" dirty="0">
                <a:solidFill>
                  <a:srgbClr val="C00000"/>
                </a:solidFill>
              </a:rPr>
              <a:t> قيادة </a:t>
            </a:r>
            <a:r>
              <a:rPr lang="ar-LB" sz="2000" dirty="0"/>
              <a:t>من ضمن الفريق القطاعي المكلف </a:t>
            </a:r>
            <a:endParaRPr lang="fr-FR" sz="20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9D455C7-2489-3705-8FA6-99DE21F7F90D}"/>
              </a:ext>
            </a:extLst>
          </p:cNvPr>
          <p:cNvSpPr txBox="1"/>
          <p:nvPr/>
        </p:nvSpPr>
        <p:spPr>
          <a:xfrm>
            <a:off x="4777734" y="2697291"/>
            <a:ext cx="692897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LB" sz="2000" b="1" dirty="0">
                <a:solidFill>
                  <a:srgbClr val="C00000"/>
                </a:solidFill>
              </a:rPr>
              <a:t>توحيد المفاهيم </a:t>
            </a:r>
            <a:r>
              <a:rPr lang="ar-LB" sz="2000" dirty="0"/>
              <a:t>حول قضايا الفساد في القطاعات المعنية وإيجاد </a:t>
            </a:r>
            <a:r>
              <a:rPr lang="ar-LB" sz="2000" b="1" dirty="0">
                <a:solidFill>
                  <a:srgbClr val="C00000"/>
                </a:solidFill>
              </a:rPr>
              <a:t>لغة مشتركة </a:t>
            </a:r>
            <a:r>
              <a:rPr lang="ar-LB" sz="2000" dirty="0"/>
              <a:t>بين مختلف الفاعلين</a:t>
            </a:r>
          </a:p>
          <a:p>
            <a:pPr algn="r"/>
            <a:r>
              <a:rPr lang="ar-LB" dirty="0"/>
              <a:t>توفير </a:t>
            </a:r>
            <a:r>
              <a:rPr lang="ar-LB" b="1" dirty="0">
                <a:solidFill>
                  <a:srgbClr val="C00000"/>
                </a:solidFill>
              </a:rPr>
              <a:t>المرافقة الفنية وبناء القدرات </a:t>
            </a:r>
            <a:r>
              <a:rPr lang="ar-LB" dirty="0"/>
              <a:t>للفرق القطاعية من طرف الهيئات و الخبراء المختصين باعتبار حداثة مقاربة ادارة المخاطر في مكافحة الفساد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329B705-35C5-A419-BD23-6B6B8142D432}"/>
              </a:ext>
            </a:extLst>
          </p:cNvPr>
          <p:cNvSpPr txBox="1"/>
          <p:nvPr/>
        </p:nvSpPr>
        <p:spPr>
          <a:xfrm>
            <a:off x="4939997" y="4017759"/>
            <a:ext cx="7054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LB" dirty="0"/>
              <a:t>❑</a:t>
            </a:r>
            <a:r>
              <a:rPr lang="ar-LB" sz="2000" b="1" dirty="0">
                <a:solidFill>
                  <a:srgbClr val="C00000"/>
                </a:solidFill>
              </a:rPr>
              <a:t>بناء خطة تواصلية </a:t>
            </a:r>
            <a:r>
              <a:rPr lang="ar-LB" sz="2000" dirty="0"/>
              <a:t>موجهة لمهني الصحة و عموم المواطنين حتى ال تتضرر صورة المرافق العمومية للصحة </a:t>
            </a:r>
            <a:r>
              <a:rPr lang="ar-LB" sz="2000" dirty="0" err="1"/>
              <a:t>واإلطارات</a:t>
            </a:r>
            <a:r>
              <a:rPr lang="ar-LB" sz="2000" dirty="0"/>
              <a:t> العاملة بها من عملية تقييم مخاطر الفساد بطريقة غير قصدية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DC968CE-09CE-300E-73F7-79F2753F0758}"/>
              </a:ext>
            </a:extLst>
          </p:cNvPr>
          <p:cNvSpPr txBox="1"/>
          <p:nvPr/>
        </p:nvSpPr>
        <p:spPr>
          <a:xfrm>
            <a:off x="1383574" y="5195672"/>
            <a:ext cx="10156567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L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❑ </a:t>
            </a:r>
            <a:r>
              <a:rPr kumimoji="0" lang="ar-L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مأسسة الوضع القانوني </a:t>
            </a:r>
            <a:r>
              <a:rPr kumimoji="0" lang="ar-L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لعمل الفريق القطاعي المكلف بتقييم مخاطر الفساد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L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❑جعل الفرق القطاعية لتقييم مخاطر الفساد </a:t>
            </a:r>
            <a:r>
              <a:rPr kumimoji="0" lang="ar-L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تحت اشراف مباشر لسلطة عليا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Elbow Connector 27">
            <a:extLst>
              <a:ext uri="{FF2B5EF4-FFF2-40B4-BE49-F238E27FC236}">
                <a16:creationId xmlns:a16="http://schemas.microsoft.com/office/drawing/2014/main" id="{A870DBD2-60FA-AB86-E2BF-26FD9C02C614}"/>
              </a:ext>
            </a:extLst>
          </p:cNvPr>
          <p:cNvCxnSpPr>
            <a:cxnSpLocks/>
          </p:cNvCxnSpPr>
          <p:nvPr/>
        </p:nvCxnSpPr>
        <p:spPr>
          <a:xfrm flipV="1">
            <a:off x="2760584" y="4650365"/>
            <a:ext cx="2595993" cy="780372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FC2B8702-5B75-EEB1-745A-8867319F634C}"/>
              </a:ext>
            </a:extLst>
          </p:cNvPr>
          <p:cNvSpPr txBox="1"/>
          <p:nvPr/>
        </p:nvSpPr>
        <p:spPr>
          <a:xfrm>
            <a:off x="2295200" y="945703"/>
            <a:ext cx="63470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LB" sz="2800" b="1" dirty="0">
                <a:solidFill>
                  <a:schemeClr val="accent1">
                    <a:lumMod val="50000"/>
                  </a:schemeClr>
                </a:solidFill>
              </a:rPr>
              <a:t>العوامل التي تسهم في تحقيق النجاح </a:t>
            </a:r>
            <a:endParaRPr lang="fr-F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F05C6D1-3D59-47A5-007E-E2BF164DE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0141" y="0"/>
            <a:ext cx="752804" cy="888402"/>
          </a:xfrm>
          <a:prstGeom prst="rect">
            <a:avLst/>
          </a:prstGeom>
        </p:spPr>
      </p:pic>
      <p:sp>
        <p:nvSpPr>
          <p:cNvPr id="3" name="Titre 3">
            <a:extLst>
              <a:ext uri="{FF2B5EF4-FFF2-40B4-BE49-F238E27FC236}">
                <a16:creationId xmlns:a16="http://schemas.microsoft.com/office/drawing/2014/main" id="{F038567B-EDF4-EBDF-4F39-0EDF923AAA93}"/>
              </a:ext>
            </a:extLst>
          </p:cNvPr>
          <p:cNvSpPr txBox="1">
            <a:spLocks/>
          </p:cNvSpPr>
          <p:nvPr/>
        </p:nvSpPr>
        <p:spPr bwMode="auto">
          <a:xfrm>
            <a:off x="0" y="40019"/>
            <a:ext cx="10434919" cy="461665"/>
          </a:xfrm>
          <a:prstGeom prst="rect">
            <a:avLst/>
          </a:prstGeom>
          <a:solidFill>
            <a:srgbClr val="4F81BD"/>
          </a:solidFill>
          <a:ln w="12700" cap="flat">
            <a:noFill/>
            <a:miter lim="400000"/>
          </a:ln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LB" sz="2400" b="1" dirty="0">
                <a:solidFill>
                  <a:sysClr val="windowText" lastClr="000000"/>
                </a:solidFill>
                <a:latin typeface="Calibri"/>
              </a:rPr>
              <a:t>إدارة مخاطر الفساد في قطاع الصحة  في تونس</a:t>
            </a:r>
            <a:endParaRPr lang="ar-TN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049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80652-10C7-0F77-0807-45C6AF3AA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73D6DD5-E6BB-4790-7A87-7DFEE8FBCC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92333"/>
            <a:ext cx="10972800" cy="83099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LB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إدارة مخاطر الفساد 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قطاع الصحة</a:t>
            </a:r>
            <a:br>
              <a:rPr lang="fr-FR" sz="2400" b="1" dirty="0"/>
            </a:br>
            <a:r>
              <a:rPr lang="ar-LB" sz="2400" b="1" dirty="0"/>
              <a:t>المرحلة </a:t>
            </a:r>
            <a:r>
              <a:rPr kumimoji="0" lang="ar-L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  <a:t>الأولى</a:t>
            </a:r>
            <a:endParaRPr lang="fr-FR" sz="2400" b="1" dirty="0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36AD4AF9-85F0-348F-8013-6ED4062161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marR="0" lvl="0" indent="0" algn="justLow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sym typeface="Helvetica Neue"/>
            </a:endParaRPr>
          </a:p>
          <a:p>
            <a:pPr marL="0" marR="0" lvl="0" indent="0" algn="justLow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2400" b="1" kern="0" dirty="0">
              <a:solidFill>
                <a:srgbClr val="FF0000"/>
              </a:solidFill>
              <a:latin typeface="Arial" panose="020B0604020202020204" pitchFamily="34" charset="0"/>
              <a:sym typeface="Helvetica Neue"/>
            </a:endParaRPr>
          </a:p>
          <a:p>
            <a:pPr marL="0" marR="0" lvl="0" indent="0" algn="justLow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LB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sym typeface="Helvetica Neue"/>
              </a:rPr>
              <a:t>من بين العوامل التي مكّنت من تبني منهجية تقييم مخاطر الفساد كانت وجود إرادة سياسية على مستوى عالٍ، توفر الموارد، والدعم الكافي من الشركاء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sym typeface="Helvetica Neue"/>
            </a:endParaRPr>
          </a:p>
          <a:p>
            <a:pPr marL="0" marR="0" lvl="0" indent="0" algn="justLow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sym typeface="Helvetica Neue"/>
            </a:endParaRPr>
          </a:p>
          <a:p>
            <a:pPr marL="0" lvl="0" indent="0" algn="justLow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r>
              <a:rPr kumimoji="0" lang="ar-L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لعب </a:t>
            </a:r>
            <a:r>
              <a:rPr lang="ar-LB" sz="2400" b="1" dirty="0">
                <a:solidFill>
                  <a:srgbClr val="FF0000"/>
                </a:solidFill>
                <a:latin typeface="Arial" panose="020B0604020202020204" pitchFamily="34" charset="0"/>
              </a:rPr>
              <a:t>الحوار السياسي</a:t>
            </a:r>
            <a:r>
              <a:rPr kumimoji="0" lang="ar-L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رفيع المستوى دورًا مهمًا في المساهمة في الالتزامات التي أبدتها تونس وشركاؤها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algn="r"/>
            <a:endParaRPr lang="fr-FR" dirty="0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464CDEC4-94B3-47F1-3E22-BF0AFEAC5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98316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L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تونس أول دولة تطبّق الإطار الجديد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indent="0" algn="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r>
              <a:rPr kumimoji="0" lang="ar-L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في عام 2016، قام برنامج الأمم المتحدة الإنمائي بتطبيق المنهجية كجزء من مشروع "تعزيز الحوكمة الديمقراطية والمساءلة في تونس "في إطار تنفيذ الإستراتيجية الوطنية للحوكمة الرشيدة ومكافحة الفساد للدولة التونسية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L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تم التركيز على أربعة قطاعات أولية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LB" sz="2400" dirty="0">
                <a:solidFill>
                  <a:prstClr val="black"/>
                </a:solidFill>
                <a:latin typeface="Arial" panose="020B0604020202020204" pitchFamily="34" charset="0"/>
              </a:rPr>
              <a:t>المستشفى الجامعي الرابطة</a:t>
            </a: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</a:rPr>
              <a:t>,</a:t>
            </a:r>
            <a:r>
              <a:rPr lang="ar-LB" sz="2400" dirty="0">
                <a:solidFill>
                  <a:prstClr val="black"/>
                </a:solidFill>
                <a:latin typeface="Arial" panose="020B0604020202020204" pitchFamily="34" charset="0"/>
              </a:rPr>
              <a:t> لمستشفى الجهوي بجربة</a:t>
            </a:r>
          </a:p>
          <a:p>
            <a:pPr marL="0" indent="0" algn="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r>
              <a:rPr lang="ar-LB" sz="2400" dirty="0">
                <a:solidFill>
                  <a:prstClr val="black"/>
                </a:solidFill>
                <a:latin typeface="Arial" panose="020B0604020202020204" pitchFamily="34" charset="0"/>
              </a:rPr>
              <a:t>المستشفى الجهوي بجندوبة</a:t>
            </a:r>
            <a:endParaRPr lang="fr-FR" sz="2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ar-L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ar-L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ar-L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ar-L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fr-FR" dirty="0"/>
          </a:p>
        </p:txBody>
      </p:sp>
      <p:pic>
        <p:nvPicPr>
          <p:cNvPr id="2" name="Picture 1" descr="C:\(1)UNDP\(1)GOVERNANCE\2012\(2)Events\Governance Week\Bags &amp; Folders\UNDP_Logo-Blue w Tagline-ENG.png">
            <a:extLst>
              <a:ext uri="{FF2B5EF4-FFF2-40B4-BE49-F238E27FC236}">
                <a16:creationId xmlns:a16="http://schemas.microsoft.com/office/drawing/2014/main" id="{2E639120-A16F-0061-5A65-425ED003D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787" y="47847"/>
            <a:ext cx="4302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1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431C8C4B-9BCA-EBAB-DA5F-332B402FC0C9}"/>
              </a:ext>
            </a:extLst>
          </p:cNvPr>
          <p:cNvSpPr txBox="1"/>
          <p:nvPr/>
        </p:nvSpPr>
        <p:spPr>
          <a:xfrm>
            <a:off x="1866071" y="92719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effectLst/>
                <a:ea typeface="SimSun-ExtB" panose="02010609060101010101" pitchFamily="49" charset="-122"/>
                <a:cs typeface="Simplified Arabic" panose="02020603050405020304" pitchFamily="18" charset="-78"/>
              </a:rPr>
              <a:t>التحديات</a:t>
            </a:r>
            <a:endParaRPr lang="fr-F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" name="Group 52">
            <a:extLst>
              <a:ext uri="{FF2B5EF4-FFF2-40B4-BE49-F238E27FC236}">
                <a16:creationId xmlns:a16="http://schemas.microsoft.com/office/drawing/2014/main" id="{64CA5938-0A32-6F0F-436D-6629800AB045}"/>
              </a:ext>
            </a:extLst>
          </p:cNvPr>
          <p:cNvGrpSpPr/>
          <p:nvPr/>
        </p:nvGrpSpPr>
        <p:grpSpPr>
          <a:xfrm>
            <a:off x="170329" y="1165344"/>
            <a:ext cx="11958918" cy="5327531"/>
            <a:chOff x="-2" y="886297"/>
            <a:chExt cx="9154276" cy="1667791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C55C732-CB0F-47D9-8C2B-723B35D47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999" y="1447261"/>
              <a:ext cx="580470" cy="1089672"/>
            </a:xfrm>
            <a:custGeom>
              <a:avLst/>
              <a:gdLst>
                <a:gd name="T0" fmla="*/ 0 w 484"/>
                <a:gd name="T1" fmla="*/ 907 h 907"/>
                <a:gd name="T2" fmla="*/ 484 w 484"/>
                <a:gd name="T3" fmla="*/ 907 h 907"/>
                <a:gd name="T4" fmla="*/ 484 w 484"/>
                <a:gd name="T5" fmla="*/ 0 h 907"/>
                <a:gd name="T6" fmla="*/ 0 w 484"/>
                <a:gd name="T7" fmla="*/ 502 h 907"/>
                <a:gd name="T8" fmla="*/ 0 w 484"/>
                <a:gd name="T9" fmla="*/ 907 h 907"/>
                <a:gd name="connsiteX0" fmla="*/ 0 w 10000"/>
                <a:gd name="connsiteY0" fmla="*/ 12757 h 12757"/>
                <a:gd name="connsiteX1" fmla="*/ 10000 w 10000"/>
                <a:gd name="connsiteY1" fmla="*/ 10000 h 12757"/>
                <a:gd name="connsiteX2" fmla="*/ 10000 w 10000"/>
                <a:gd name="connsiteY2" fmla="*/ 0 h 12757"/>
                <a:gd name="connsiteX3" fmla="*/ 0 w 10000"/>
                <a:gd name="connsiteY3" fmla="*/ 5535 h 12757"/>
                <a:gd name="connsiteX4" fmla="*/ 0 w 10000"/>
                <a:gd name="connsiteY4" fmla="*/ 12757 h 12757"/>
                <a:gd name="connsiteX0" fmla="*/ 73 w 10073"/>
                <a:gd name="connsiteY0" fmla="*/ 12757 h 12757"/>
                <a:gd name="connsiteX1" fmla="*/ 10073 w 10073"/>
                <a:gd name="connsiteY1" fmla="*/ 10000 h 12757"/>
                <a:gd name="connsiteX2" fmla="*/ 10073 w 10073"/>
                <a:gd name="connsiteY2" fmla="*/ 0 h 12757"/>
                <a:gd name="connsiteX3" fmla="*/ 0 w 10073"/>
                <a:gd name="connsiteY3" fmla="*/ 8390 h 12757"/>
                <a:gd name="connsiteX4" fmla="*/ 73 w 10073"/>
                <a:gd name="connsiteY4" fmla="*/ 12757 h 12757"/>
                <a:gd name="connsiteX0" fmla="*/ 3 w 10127"/>
                <a:gd name="connsiteY0" fmla="*/ 12729 h 12729"/>
                <a:gd name="connsiteX1" fmla="*/ 10127 w 10127"/>
                <a:gd name="connsiteY1" fmla="*/ 10000 h 12729"/>
                <a:gd name="connsiteX2" fmla="*/ 10127 w 10127"/>
                <a:gd name="connsiteY2" fmla="*/ 0 h 12729"/>
                <a:gd name="connsiteX3" fmla="*/ 54 w 10127"/>
                <a:gd name="connsiteY3" fmla="*/ 8390 h 12729"/>
                <a:gd name="connsiteX4" fmla="*/ 3 w 10127"/>
                <a:gd name="connsiteY4" fmla="*/ 12729 h 12729"/>
                <a:gd name="connsiteX0" fmla="*/ 32 w 10073"/>
                <a:gd name="connsiteY0" fmla="*/ 12673 h 12673"/>
                <a:gd name="connsiteX1" fmla="*/ 10073 w 10073"/>
                <a:gd name="connsiteY1" fmla="*/ 10000 h 12673"/>
                <a:gd name="connsiteX2" fmla="*/ 10073 w 10073"/>
                <a:gd name="connsiteY2" fmla="*/ 0 h 12673"/>
                <a:gd name="connsiteX3" fmla="*/ 0 w 10073"/>
                <a:gd name="connsiteY3" fmla="*/ 8390 h 12673"/>
                <a:gd name="connsiteX4" fmla="*/ 32 w 10073"/>
                <a:gd name="connsiteY4" fmla="*/ 12673 h 12673"/>
                <a:gd name="connsiteX0" fmla="*/ 32 w 10073"/>
                <a:gd name="connsiteY0" fmla="*/ 12673 h 12673"/>
                <a:gd name="connsiteX1" fmla="*/ 10073 w 10073"/>
                <a:gd name="connsiteY1" fmla="*/ 10000 h 12673"/>
                <a:gd name="connsiteX2" fmla="*/ 10073 w 10073"/>
                <a:gd name="connsiteY2" fmla="*/ 0 h 12673"/>
                <a:gd name="connsiteX3" fmla="*/ 0 w 10073"/>
                <a:gd name="connsiteY3" fmla="*/ 8390 h 12673"/>
                <a:gd name="connsiteX4" fmla="*/ 32 w 10073"/>
                <a:gd name="connsiteY4" fmla="*/ 12673 h 12673"/>
                <a:gd name="connsiteX0" fmla="*/ 32 w 10073"/>
                <a:gd name="connsiteY0" fmla="*/ 12673 h 12673"/>
                <a:gd name="connsiteX1" fmla="*/ 10073 w 10073"/>
                <a:gd name="connsiteY1" fmla="*/ 10000 h 12673"/>
                <a:gd name="connsiteX2" fmla="*/ 10073 w 10073"/>
                <a:gd name="connsiteY2" fmla="*/ 0 h 12673"/>
                <a:gd name="connsiteX3" fmla="*/ 0 w 10073"/>
                <a:gd name="connsiteY3" fmla="*/ 8501 h 12673"/>
                <a:gd name="connsiteX4" fmla="*/ 32 w 10073"/>
                <a:gd name="connsiteY4" fmla="*/ 12673 h 12673"/>
                <a:gd name="connsiteX0" fmla="*/ 32 w 10073"/>
                <a:gd name="connsiteY0" fmla="*/ 12729 h 12729"/>
                <a:gd name="connsiteX1" fmla="*/ 10073 w 10073"/>
                <a:gd name="connsiteY1" fmla="*/ 10000 h 12729"/>
                <a:gd name="connsiteX2" fmla="*/ 10073 w 10073"/>
                <a:gd name="connsiteY2" fmla="*/ 0 h 12729"/>
                <a:gd name="connsiteX3" fmla="*/ 0 w 10073"/>
                <a:gd name="connsiteY3" fmla="*/ 8501 h 12729"/>
                <a:gd name="connsiteX4" fmla="*/ 32 w 10073"/>
                <a:gd name="connsiteY4" fmla="*/ 12729 h 1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3" h="12729">
                  <a:moveTo>
                    <a:pt x="32" y="12729"/>
                  </a:moveTo>
                  <a:lnTo>
                    <a:pt x="10073" y="10000"/>
                  </a:lnTo>
                  <a:lnTo>
                    <a:pt x="10073" y="0"/>
                  </a:lnTo>
                  <a:lnTo>
                    <a:pt x="0" y="8501"/>
                  </a:lnTo>
                  <a:cubicBezTo>
                    <a:pt x="24" y="9957"/>
                    <a:pt x="8" y="11273"/>
                    <a:pt x="32" y="12729"/>
                  </a:cubicBezTo>
                  <a:close/>
                </a:path>
              </a:pathLst>
            </a:custGeom>
            <a:solidFill>
              <a:srgbClr val="0468B1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63FE749-8F00-42C1-0AF5-A42D81A5B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1478" y="886297"/>
              <a:ext cx="600064" cy="1418621"/>
            </a:xfrm>
            <a:custGeom>
              <a:avLst/>
              <a:gdLst>
                <a:gd name="T0" fmla="*/ 0 w 484"/>
                <a:gd name="T1" fmla="*/ 1301 h 1301"/>
                <a:gd name="T2" fmla="*/ 484 w 484"/>
                <a:gd name="T3" fmla="*/ 1301 h 1301"/>
                <a:gd name="T4" fmla="*/ 484 w 484"/>
                <a:gd name="T5" fmla="*/ 0 h 1301"/>
                <a:gd name="T6" fmla="*/ 0 w 484"/>
                <a:gd name="T7" fmla="*/ 394 h 1301"/>
                <a:gd name="T8" fmla="*/ 0 w 484"/>
                <a:gd name="T9" fmla="*/ 1301 h 1301"/>
                <a:gd name="connsiteX0" fmla="*/ 184 w 10184"/>
                <a:gd name="connsiteY0" fmla="*/ 10000 h 10000"/>
                <a:gd name="connsiteX1" fmla="*/ 10184 w 10184"/>
                <a:gd name="connsiteY1" fmla="*/ 10000 h 10000"/>
                <a:gd name="connsiteX2" fmla="*/ 10184 w 10184"/>
                <a:gd name="connsiteY2" fmla="*/ 0 h 10000"/>
                <a:gd name="connsiteX3" fmla="*/ 0 w 10184"/>
                <a:gd name="connsiteY3" fmla="*/ 4638 h 10000"/>
                <a:gd name="connsiteX4" fmla="*/ 184 w 10184"/>
                <a:gd name="connsiteY4" fmla="*/ 10000 h 10000"/>
                <a:gd name="connsiteX0" fmla="*/ 17 w 10201"/>
                <a:gd name="connsiteY0" fmla="*/ 11553 h 11553"/>
                <a:gd name="connsiteX1" fmla="*/ 10201 w 10201"/>
                <a:gd name="connsiteY1" fmla="*/ 10000 h 11553"/>
                <a:gd name="connsiteX2" fmla="*/ 10201 w 10201"/>
                <a:gd name="connsiteY2" fmla="*/ 0 h 11553"/>
                <a:gd name="connsiteX3" fmla="*/ 17 w 10201"/>
                <a:gd name="connsiteY3" fmla="*/ 4638 h 11553"/>
                <a:gd name="connsiteX4" fmla="*/ 17 w 10201"/>
                <a:gd name="connsiteY4" fmla="*/ 11553 h 11553"/>
                <a:gd name="connsiteX0" fmla="*/ 17 w 10201"/>
                <a:gd name="connsiteY0" fmla="*/ 11553 h 11553"/>
                <a:gd name="connsiteX1" fmla="*/ 10201 w 10201"/>
                <a:gd name="connsiteY1" fmla="*/ 10000 h 11553"/>
                <a:gd name="connsiteX2" fmla="*/ 10201 w 10201"/>
                <a:gd name="connsiteY2" fmla="*/ 0 h 11553"/>
                <a:gd name="connsiteX3" fmla="*/ 17 w 10201"/>
                <a:gd name="connsiteY3" fmla="*/ 4609 h 11553"/>
                <a:gd name="connsiteX4" fmla="*/ 17 w 10201"/>
                <a:gd name="connsiteY4" fmla="*/ 11553 h 11553"/>
                <a:gd name="connsiteX0" fmla="*/ 245 w 10429"/>
                <a:gd name="connsiteY0" fmla="*/ 11553 h 11553"/>
                <a:gd name="connsiteX1" fmla="*/ 10429 w 10429"/>
                <a:gd name="connsiteY1" fmla="*/ 10000 h 11553"/>
                <a:gd name="connsiteX2" fmla="*/ 10429 w 10429"/>
                <a:gd name="connsiteY2" fmla="*/ 0 h 11553"/>
                <a:gd name="connsiteX3" fmla="*/ 0 w 10429"/>
                <a:gd name="connsiteY3" fmla="*/ 4638 h 11553"/>
                <a:gd name="connsiteX4" fmla="*/ 245 w 10429"/>
                <a:gd name="connsiteY4" fmla="*/ 11553 h 11553"/>
                <a:gd name="connsiteX0" fmla="*/ 80 w 10264"/>
                <a:gd name="connsiteY0" fmla="*/ 11553 h 11553"/>
                <a:gd name="connsiteX1" fmla="*/ 10264 w 10264"/>
                <a:gd name="connsiteY1" fmla="*/ 10000 h 11553"/>
                <a:gd name="connsiteX2" fmla="*/ 10264 w 10264"/>
                <a:gd name="connsiteY2" fmla="*/ 0 h 11553"/>
                <a:gd name="connsiteX3" fmla="*/ 0 w 10264"/>
                <a:gd name="connsiteY3" fmla="*/ 4638 h 11553"/>
                <a:gd name="connsiteX4" fmla="*/ 80 w 10264"/>
                <a:gd name="connsiteY4" fmla="*/ 11553 h 11553"/>
                <a:gd name="connsiteX0" fmla="*/ 28 w 10264"/>
                <a:gd name="connsiteY0" fmla="*/ 11479 h 11479"/>
                <a:gd name="connsiteX1" fmla="*/ 10264 w 10264"/>
                <a:gd name="connsiteY1" fmla="*/ 10000 h 11479"/>
                <a:gd name="connsiteX2" fmla="*/ 10264 w 10264"/>
                <a:gd name="connsiteY2" fmla="*/ 0 h 11479"/>
                <a:gd name="connsiteX3" fmla="*/ 0 w 10264"/>
                <a:gd name="connsiteY3" fmla="*/ 4638 h 11479"/>
                <a:gd name="connsiteX4" fmla="*/ 28 w 10264"/>
                <a:gd name="connsiteY4" fmla="*/ 11479 h 11479"/>
                <a:gd name="connsiteX0" fmla="*/ 28 w 10264"/>
                <a:gd name="connsiteY0" fmla="*/ 11553 h 11553"/>
                <a:gd name="connsiteX1" fmla="*/ 10264 w 10264"/>
                <a:gd name="connsiteY1" fmla="*/ 10000 h 11553"/>
                <a:gd name="connsiteX2" fmla="*/ 10264 w 10264"/>
                <a:gd name="connsiteY2" fmla="*/ 0 h 11553"/>
                <a:gd name="connsiteX3" fmla="*/ 0 w 10264"/>
                <a:gd name="connsiteY3" fmla="*/ 4638 h 11553"/>
                <a:gd name="connsiteX4" fmla="*/ 28 w 10264"/>
                <a:gd name="connsiteY4" fmla="*/ 11553 h 11553"/>
                <a:gd name="connsiteX0" fmla="*/ 2 w 10238"/>
                <a:gd name="connsiteY0" fmla="*/ 11553 h 11553"/>
                <a:gd name="connsiteX1" fmla="*/ 10238 w 10238"/>
                <a:gd name="connsiteY1" fmla="*/ 10000 h 11553"/>
                <a:gd name="connsiteX2" fmla="*/ 10238 w 10238"/>
                <a:gd name="connsiteY2" fmla="*/ 0 h 11553"/>
                <a:gd name="connsiteX3" fmla="*/ 1755 w 10238"/>
                <a:gd name="connsiteY3" fmla="*/ 4761 h 11553"/>
                <a:gd name="connsiteX4" fmla="*/ 2 w 10238"/>
                <a:gd name="connsiteY4" fmla="*/ 11553 h 11553"/>
                <a:gd name="connsiteX0" fmla="*/ 11 w 10247"/>
                <a:gd name="connsiteY0" fmla="*/ 11553 h 11553"/>
                <a:gd name="connsiteX1" fmla="*/ 10247 w 10247"/>
                <a:gd name="connsiteY1" fmla="*/ 10000 h 11553"/>
                <a:gd name="connsiteX2" fmla="*/ 10247 w 10247"/>
                <a:gd name="connsiteY2" fmla="*/ 0 h 11553"/>
                <a:gd name="connsiteX3" fmla="*/ 88 w 10247"/>
                <a:gd name="connsiteY3" fmla="*/ 4614 h 11553"/>
                <a:gd name="connsiteX4" fmla="*/ 11 w 10247"/>
                <a:gd name="connsiteY4" fmla="*/ 11553 h 11553"/>
                <a:gd name="connsiteX0" fmla="*/ 177 w 10413"/>
                <a:gd name="connsiteY0" fmla="*/ 11553 h 11553"/>
                <a:gd name="connsiteX1" fmla="*/ 10413 w 10413"/>
                <a:gd name="connsiteY1" fmla="*/ 10000 h 11553"/>
                <a:gd name="connsiteX2" fmla="*/ 10413 w 10413"/>
                <a:gd name="connsiteY2" fmla="*/ 0 h 11553"/>
                <a:gd name="connsiteX3" fmla="*/ 0 w 10413"/>
                <a:gd name="connsiteY3" fmla="*/ 4674 h 11553"/>
                <a:gd name="connsiteX4" fmla="*/ 177 w 10413"/>
                <a:gd name="connsiteY4" fmla="*/ 11553 h 1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3" h="11553">
                  <a:moveTo>
                    <a:pt x="177" y="11553"/>
                  </a:moveTo>
                  <a:lnTo>
                    <a:pt x="10413" y="10000"/>
                  </a:lnTo>
                  <a:lnTo>
                    <a:pt x="10413" y="0"/>
                  </a:lnTo>
                  <a:lnTo>
                    <a:pt x="0" y="4674"/>
                  </a:lnTo>
                  <a:cubicBezTo>
                    <a:pt x="61" y="6461"/>
                    <a:pt x="116" y="9766"/>
                    <a:pt x="177" y="11553"/>
                  </a:cubicBezTo>
                  <a:close/>
                </a:path>
              </a:pathLst>
            </a:custGeom>
            <a:solidFill>
              <a:srgbClr val="0468B1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6" name="Group 6">
              <a:extLst>
                <a:ext uri="{FF2B5EF4-FFF2-40B4-BE49-F238E27FC236}">
                  <a16:creationId xmlns:a16="http://schemas.microsoft.com/office/drawing/2014/main" id="{1D2B4408-8347-514B-2A6B-FCA44F318D0E}"/>
                </a:ext>
              </a:extLst>
            </p:cNvPr>
            <p:cNvGrpSpPr/>
            <p:nvPr/>
          </p:nvGrpSpPr>
          <p:grpSpPr>
            <a:xfrm>
              <a:off x="2964277" y="1447261"/>
              <a:ext cx="2802731" cy="856055"/>
              <a:chOff x="3951288" y="2270125"/>
              <a:chExt cx="3736975" cy="1439862"/>
            </a:xfrm>
          </p:grpSpPr>
          <p:sp>
            <p:nvSpPr>
              <p:cNvPr id="23" name="Rectangle 11">
                <a:extLst>
                  <a:ext uri="{FF2B5EF4-FFF2-40B4-BE49-F238E27FC236}">
                    <a16:creationId xmlns:a16="http://schemas.microsoft.com/office/drawing/2014/main" id="{1E060C5E-CBF1-AFDE-9F09-11D6C3EABB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1288" y="2270125"/>
                <a:ext cx="3736975" cy="1439862"/>
              </a:xfrm>
              <a:prstGeom prst="rect">
                <a:avLst/>
              </a:prstGeom>
              <a:solidFill>
                <a:srgbClr val="0468B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C0DE3D9-7137-C531-B8C7-801B3A52FB9D}"/>
                  </a:ext>
                </a:extLst>
              </p:cNvPr>
              <p:cNvSpPr/>
              <p:nvPr/>
            </p:nvSpPr>
            <p:spPr>
              <a:xfrm>
                <a:off x="4179409" y="2428505"/>
                <a:ext cx="3280734" cy="429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121917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Open Sans Extrabold" pitchFamily="34" charset="0"/>
                  <a:cs typeface="Open Sans Extrabold" pitchFamily="34" charset="0"/>
                </a:endParaRPr>
              </a:p>
            </p:txBody>
          </p:sp>
        </p:grpSp>
        <p:grpSp>
          <p:nvGrpSpPr>
            <p:cNvPr id="17" name="Group 25">
              <a:extLst>
                <a:ext uri="{FF2B5EF4-FFF2-40B4-BE49-F238E27FC236}">
                  <a16:creationId xmlns:a16="http://schemas.microsoft.com/office/drawing/2014/main" id="{E24160A7-3A89-7194-9219-61170D92888A}"/>
                </a:ext>
              </a:extLst>
            </p:cNvPr>
            <p:cNvGrpSpPr/>
            <p:nvPr/>
          </p:nvGrpSpPr>
          <p:grpSpPr>
            <a:xfrm>
              <a:off x="6351543" y="886626"/>
              <a:ext cx="2802731" cy="1227924"/>
              <a:chOff x="8456613" y="1644650"/>
              <a:chExt cx="3736975" cy="2065337"/>
            </a:xfrm>
          </p:grpSpPr>
          <p:sp>
            <p:nvSpPr>
              <p:cNvPr id="21" name="Rectangle 13">
                <a:extLst>
                  <a:ext uri="{FF2B5EF4-FFF2-40B4-BE49-F238E27FC236}">
                    <a16:creationId xmlns:a16="http://schemas.microsoft.com/office/drawing/2014/main" id="{78C083D1-DC3F-457B-C91F-7D3CE5336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56613" y="1644650"/>
                <a:ext cx="3736975" cy="2065337"/>
              </a:xfrm>
              <a:prstGeom prst="rect">
                <a:avLst/>
              </a:prstGeom>
              <a:solidFill>
                <a:srgbClr val="0468B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FF"/>
                  </a:highlight>
                  <a:uLnTx/>
                  <a:uFillTx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D4110CC-E6A7-1FCF-8FAE-0E3CA451DEDB}"/>
                  </a:ext>
                </a:extLst>
              </p:cNvPr>
              <p:cNvSpPr/>
              <p:nvPr/>
            </p:nvSpPr>
            <p:spPr>
              <a:xfrm>
                <a:off x="8684734" y="2123321"/>
                <a:ext cx="3280734" cy="429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121917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Open Sans Extrabold" pitchFamily="34" charset="0"/>
                  <a:cs typeface="Open Sans Extrabold" pitchFamily="34" charset="0"/>
                </a:endParaRPr>
              </a:p>
            </p:txBody>
          </p:sp>
        </p:grpSp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C5CF4867-51C4-A321-6994-686D9E084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" y="2168212"/>
              <a:ext cx="2387206" cy="385876"/>
            </a:xfrm>
            <a:prstGeom prst="rect">
              <a:avLst/>
            </a:prstGeom>
            <a:solidFill>
              <a:srgbClr val="0468B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B3C7BE99-AB34-ADBD-CC21-D0AA8B507198}"/>
              </a:ext>
            </a:extLst>
          </p:cNvPr>
          <p:cNvSpPr txBox="1"/>
          <p:nvPr/>
        </p:nvSpPr>
        <p:spPr>
          <a:xfrm>
            <a:off x="983709" y="1834153"/>
            <a:ext cx="2995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TN" sz="1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</a:t>
            </a:r>
            <a:r>
              <a:rPr lang="ar-TN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لصعوبات التي مر بها الفريق الوطني لمكافحة الفساد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4DFC457-4D1B-AB9C-5157-EC6538DC78EF}"/>
              </a:ext>
            </a:extLst>
          </p:cNvPr>
          <p:cNvSpPr txBox="1"/>
          <p:nvPr/>
        </p:nvSpPr>
        <p:spPr>
          <a:xfrm>
            <a:off x="3808351" y="2952150"/>
            <a:ext cx="41302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LB" sz="2000" b="1" dirty="0">
                <a:solidFill>
                  <a:srgbClr val="C00000"/>
                </a:solidFill>
              </a:rPr>
              <a:t>الأخطاء التواصلية </a:t>
            </a:r>
            <a:r>
              <a:rPr lang="ar-LB" sz="2000" b="1" dirty="0">
                <a:solidFill>
                  <a:schemeClr val="bg1"/>
                </a:solidFill>
              </a:rPr>
              <a:t>تسببت بالإضرار بصورة المرافق العمومية للصحة والاطارات العاملة بها التي اختيرت كأرضية لاختبار منهجية مقاومة الفساد و نماذج لبناء النزاهة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68EAE5F-E678-31DC-2B78-F98AFF3D623A}"/>
              </a:ext>
            </a:extLst>
          </p:cNvPr>
          <p:cNvSpPr txBox="1"/>
          <p:nvPr/>
        </p:nvSpPr>
        <p:spPr>
          <a:xfrm>
            <a:off x="0" y="5288005"/>
            <a:ext cx="3201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LB" sz="2400" b="1" dirty="0">
                <a:solidFill>
                  <a:schemeClr val="bg1"/>
                </a:solidFill>
              </a:rPr>
              <a:t>الصعوبات التي مر بها الفريق الوطني لمكافحة الفساد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8D3C22A-946E-F5B1-B1AD-3C2457C59FD7}"/>
              </a:ext>
            </a:extLst>
          </p:cNvPr>
          <p:cNvSpPr txBox="1"/>
          <p:nvPr/>
        </p:nvSpPr>
        <p:spPr>
          <a:xfrm>
            <a:off x="4041734" y="4375170"/>
            <a:ext cx="37911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LB" sz="2000" b="1" dirty="0">
                <a:solidFill>
                  <a:srgbClr val="C00000"/>
                </a:solidFill>
              </a:rPr>
              <a:t>عدم التفطن الى ان تقسيم الفريق الوطني الى لجنتين فنيتين بدافع بيداغوجي قد اضر </a:t>
            </a:r>
            <a:r>
              <a:rPr lang="ar-LB" sz="2000" b="1" dirty="0">
                <a:solidFill>
                  <a:schemeClr val="bg1"/>
                </a:solidFill>
              </a:rPr>
              <a:t>بوحدة الفريق و جعله يعمل بوتيرتين مختلفتين و بقيادتين مختلفتين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DB4DCEB-DB03-F0F9-80FE-4BF555CF08E0}"/>
              </a:ext>
            </a:extLst>
          </p:cNvPr>
          <p:cNvSpPr txBox="1"/>
          <p:nvPr/>
        </p:nvSpPr>
        <p:spPr>
          <a:xfrm>
            <a:off x="8534401" y="1376094"/>
            <a:ext cx="339661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LB" sz="2000" b="1" dirty="0">
                <a:solidFill>
                  <a:srgbClr val="C00000"/>
                </a:solidFill>
              </a:rPr>
              <a:t>صعوبة حصول التوافق </a:t>
            </a:r>
            <a:r>
              <a:rPr lang="ar-LB" sz="2000" b="1" dirty="0">
                <a:solidFill>
                  <a:schemeClr val="bg1"/>
                </a:solidFill>
              </a:rPr>
              <a:t>بين أعضاء اللجنة في بعض التقييمات وغياب جهة محكمة جعل بعض العناصر الفاعلة تخير الانسحاب مما أدى الى تباطؤ الأداء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8AD1AA04-2296-2B20-A88E-222CF9EDF8F0}"/>
              </a:ext>
            </a:extLst>
          </p:cNvPr>
          <p:cNvSpPr txBox="1"/>
          <p:nvPr/>
        </p:nvSpPr>
        <p:spPr>
          <a:xfrm>
            <a:off x="8534400" y="3429000"/>
            <a:ext cx="34599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LB" sz="2000" b="1" dirty="0">
                <a:solidFill>
                  <a:schemeClr val="bg1"/>
                </a:solidFill>
              </a:rPr>
              <a:t>رغبة بعض الأعضاء في استثمار تواجدها في اللجان لأغراض شخصية تسبب أحيانا في شحن الأجواء و تعطيل التقدم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7F095C6-FAEA-FEBC-4726-CF76C2096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141" y="0"/>
            <a:ext cx="752804" cy="888402"/>
          </a:xfrm>
          <a:prstGeom prst="rect">
            <a:avLst/>
          </a:prstGeom>
        </p:spPr>
      </p:pic>
      <p:sp>
        <p:nvSpPr>
          <p:cNvPr id="5" name="Titre 3">
            <a:extLst>
              <a:ext uri="{FF2B5EF4-FFF2-40B4-BE49-F238E27FC236}">
                <a16:creationId xmlns:a16="http://schemas.microsoft.com/office/drawing/2014/main" id="{8E232E8D-753E-5CCA-0CDD-E99E5DC27B89}"/>
              </a:ext>
            </a:extLst>
          </p:cNvPr>
          <p:cNvSpPr txBox="1">
            <a:spLocks/>
          </p:cNvSpPr>
          <p:nvPr/>
        </p:nvSpPr>
        <p:spPr bwMode="auto">
          <a:xfrm>
            <a:off x="54708" y="13959"/>
            <a:ext cx="10434919" cy="461665"/>
          </a:xfrm>
          <a:prstGeom prst="rect">
            <a:avLst/>
          </a:prstGeom>
          <a:solidFill>
            <a:srgbClr val="4F81BD"/>
          </a:solidFill>
          <a:ln w="12700" cap="flat">
            <a:noFill/>
            <a:miter lim="400000"/>
          </a:ln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LB" sz="2400" b="1" dirty="0">
                <a:solidFill>
                  <a:sysClr val="windowText" lastClr="000000"/>
                </a:solidFill>
                <a:latin typeface="Calibri"/>
              </a:rPr>
              <a:t>إدارة مخاطر الفساد في قطاع الصحة  في تونس</a:t>
            </a:r>
            <a:endParaRPr lang="ar-TN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034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93884-BCE2-2EE2-7A26-C69010AB4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26443607-9285-18D9-FBE6-900FCF9D0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br>
              <a:rPr lang="ar-TN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ar-TN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12A624E-1A62-8212-2AA6-DAEC0106751A}"/>
              </a:ext>
            </a:extLst>
          </p:cNvPr>
          <p:cNvSpPr txBox="1"/>
          <p:nvPr/>
        </p:nvSpPr>
        <p:spPr>
          <a:xfrm>
            <a:off x="2046111" y="79990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effectLst/>
                <a:ea typeface="SimSun-ExtB" panose="02010609060101010101" pitchFamily="49" charset="-122"/>
                <a:cs typeface="Simplified Arabic" panose="02020603050405020304" pitchFamily="18" charset="-78"/>
              </a:rPr>
              <a:t>التحديات</a:t>
            </a:r>
            <a:endParaRPr lang="fr-F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" name="Group 52">
            <a:extLst>
              <a:ext uri="{FF2B5EF4-FFF2-40B4-BE49-F238E27FC236}">
                <a16:creationId xmlns:a16="http://schemas.microsoft.com/office/drawing/2014/main" id="{D01CC0F6-5E55-1EDA-F2A2-64879E7C5BB4}"/>
              </a:ext>
            </a:extLst>
          </p:cNvPr>
          <p:cNvGrpSpPr/>
          <p:nvPr/>
        </p:nvGrpSpPr>
        <p:grpSpPr>
          <a:xfrm>
            <a:off x="0" y="1165344"/>
            <a:ext cx="11958918" cy="5327531"/>
            <a:chOff x="-2" y="886297"/>
            <a:chExt cx="9154276" cy="1667791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46DA0B0-3BDC-6DFE-AE5D-7CB0DEF4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999" y="1447261"/>
              <a:ext cx="580470" cy="1089672"/>
            </a:xfrm>
            <a:custGeom>
              <a:avLst/>
              <a:gdLst>
                <a:gd name="T0" fmla="*/ 0 w 484"/>
                <a:gd name="T1" fmla="*/ 907 h 907"/>
                <a:gd name="T2" fmla="*/ 484 w 484"/>
                <a:gd name="T3" fmla="*/ 907 h 907"/>
                <a:gd name="T4" fmla="*/ 484 w 484"/>
                <a:gd name="T5" fmla="*/ 0 h 907"/>
                <a:gd name="T6" fmla="*/ 0 w 484"/>
                <a:gd name="T7" fmla="*/ 502 h 907"/>
                <a:gd name="T8" fmla="*/ 0 w 484"/>
                <a:gd name="T9" fmla="*/ 907 h 907"/>
                <a:gd name="connsiteX0" fmla="*/ 0 w 10000"/>
                <a:gd name="connsiteY0" fmla="*/ 12757 h 12757"/>
                <a:gd name="connsiteX1" fmla="*/ 10000 w 10000"/>
                <a:gd name="connsiteY1" fmla="*/ 10000 h 12757"/>
                <a:gd name="connsiteX2" fmla="*/ 10000 w 10000"/>
                <a:gd name="connsiteY2" fmla="*/ 0 h 12757"/>
                <a:gd name="connsiteX3" fmla="*/ 0 w 10000"/>
                <a:gd name="connsiteY3" fmla="*/ 5535 h 12757"/>
                <a:gd name="connsiteX4" fmla="*/ 0 w 10000"/>
                <a:gd name="connsiteY4" fmla="*/ 12757 h 12757"/>
                <a:gd name="connsiteX0" fmla="*/ 73 w 10073"/>
                <a:gd name="connsiteY0" fmla="*/ 12757 h 12757"/>
                <a:gd name="connsiteX1" fmla="*/ 10073 w 10073"/>
                <a:gd name="connsiteY1" fmla="*/ 10000 h 12757"/>
                <a:gd name="connsiteX2" fmla="*/ 10073 w 10073"/>
                <a:gd name="connsiteY2" fmla="*/ 0 h 12757"/>
                <a:gd name="connsiteX3" fmla="*/ 0 w 10073"/>
                <a:gd name="connsiteY3" fmla="*/ 8390 h 12757"/>
                <a:gd name="connsiteX4" fmla="*/ 73 w 10073"/>
                <a:gd name="connsiteY4" fmla="*/ 12757 h 12757"/>
                <a:gd name="connsiteX0" fmla="*/ 3 w 10127"/>
                <a:gd name="connsiteY0" fmla="*/ 12729 h 12729"/>
                <a:gd name="connsiteX1" fmla="*/ 10127 w 10127"/>
                <a:gd name="connsiteY1" fmla="*/ 10000 h 12729"/>
                <a:gd name="connsiteX2" fmla="*/ 10127 w 10127"/>
                <a:gd name="connsiteY2" fmla="*/ 0 h 12729"/>
                <a:gd name="connsiteX3" fmla="*/ 54 w 10127"/>
                <a:gd name="connsiteY3" fmla="*/ 8390 h 12729"/>
                <a:gd name="connsiteX4" fmla="*/ 3 w 10127"/>
                <a:gd name="connsiteY4" fmla="*/ 12729 h 12729"/>
                <a:gd name="connsiteX0" fmla="*/ 32 w 10073"/>
                <a:gd name="connsiteY0" fmla="*/ 12673 h 12673"/>
                <a:gd name="connsiteX1" fmla="*/ 10073 w 10073"/>
                <a:gd name="connsiteY1" fmla="*/ 10000 h 12673"/>
                <a:gd name="connsiteX2" fmla="*/ 10073 w 10073"/>
                <a:gd name="connsiteY2" fmla="*/ 0 h 12673"/>
                <a:gd name="connsiteX3" fmla="*/ 0 w 10073"/>
                <a:gd name="connsiteY3" fmla="*/ 8390 h 12673"/>
                <a:gd name="connsiteX4" fmla="*/ 32 w 10073"/>
                <a:gd name="connsiteY4" fmla="*/ 12673 h 12673"/>
                <a:gd name="connsiteX0" fmla="*/ 32 w 10073"/>
                <a:gd name="connsiteY0" fmla="*/ 12673 h 12673"/>
                <a:gd name="connsiteX1" fmla="*/ 10073 w 10073"/>
                <a:gd name="connsiteY1" fmla="*/ 10000 h 12673"/>
                <a:gd name="connsiteX2" fmla="*/ 10073 w 10073"/>
                <a:gd name="connsiteY2" fmla="*/ 0 h 12673"/>
                <a:gd name="connsiteX3" fmla="*/ 0 w 10073"/>
                <a:gd name="connsiteY3" fmla="*/ 8390 h 12673"/>
                <a:gd name="connsiteX4" fmla="*/ 32 w 10073"/>
                <a:gd name="connsiteY4" fmla="*/ 12673 h 12673"/>
                <a:gd name="connsiteX0" fmla="*/ 32 w 10073"/>
                <a:gd name="connsiteY0" fmla="*/ 12673 h 12673"/>
                <a:gd name="connsiteX1" fmla="*/ 10073 w 10073"/>
                <a:gd name="connsiteY1" fmla="*/ 10000 h 12673"/>
                <a:gd name="connsiteX2" fmla="*/ 10073 w 10073"/>
                <a:gd name="connsiteY2" fmla="*/ 0 h 12673"/>
                <a:gd name="connsiteX3" fmla="*/ 0 w 10073"/>
                <a:gd name="connsiteY3" fmla="*/ 8501 h 12673"/>
                <a:gd name="connsiteX4" fmla="*/ 32 w 10073"/>
                <a:gd name="connsiteY4" fmla="*/ 12673 h 12673"/>
                <a:gd name="connsiteX0" fmla="*/ 32 w 10073"/>
                <a:gd name="connsiteY0" fmla="*/ 12729 h 12729"/>
                <a:gd name="connsiteX1" fmla="*/ 10073 w 10073"/>
                <a:gd name="connsiteY1" fmla="*/ 10000 h 12729"/>
                <a:gd name="connsiteX2" fmla="*/ 10073 w 10073"/>
                <a:gd name="connsiteY2" fmla="*/ 0 h 12729"/>
                <a:gd name="connsiteX3" fmla="*/ 0 w 10073"/>
                <a:gd name="connsiteY3" fmla="*/ 8501 h 12729"/>
                <a:gd name="connsiteX4" fmla="*/ 32 w 10073"/>
                <a:gd name="connsiteY4" fmla="*/ 12729 h 1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3" h="12729">
                  <a:moveTo>
                    <a:pt x="32" y="12729"/>
                  </a:moveTo>
                  <a:lnTo>
                    <a:pt x="10073" y="10000"/>
                  </a:lnTo>
                  <a:lnTo>
                    <a:pt x="10073" y="0"/>
                  </a:lnTo>
                  <a:lnTo>
                    <a:pt x="0" y="8501"/>
                  </a:lnTo>
                  <a:cubicBezTo>
                    <a:pt x="24" y="9957"/>
                    <a:pt x="8" y="11273"/>
                    <a:pt x="32" y="12729"/>
                  </a:cubicBezTo>
                  <a:close/>
                </a:path>
              </a:pathLst>
            </a:custGeom>
            <a:solidFill>
              <a:srgbClr val="0468B1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880353E-3B9E-02A8-386D-6ED508A58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1478" y="886297"/>
              <a:ext cx="600064" cy="1418621"/>
            </a:xfrm>
            <a:custGeom>
              <a:avLst/>
              <a:gdLst>
                <a:gd name="T0" fmla="*/ 0 w 484"/>
                <a:gd name="T1" fmla="*/ 1301 h 1301"/>
                <a:gd name="T2" fmla="*/ 484 w 484"/>
                <a:gd name="T3" fmla="*/ 1301 h 1301"/>
                <a:gd name="T4" fmla="*/ 484 w 484"/>
                <a:gd name="T5" fmla="*/ 0 h 1301"/>
                <a:gd name="T6" fmla="*/ 0 w 484"/>
                <a:gd name="T7" fmla="*/ 394 h 1301"/>
                <a:gd name="T8" fmla="*/ 0 w 484"/>
                <a:gd name="T9" fmla="*/ 1301 h 1301"/>
                <a:gd name="connsiteX0" fmla="*/ 184 w 10184"/>
                <a:gd name="connsiteY0" fmla="*/ 10000 h 10000"/>
                <a:gd name="connsiteX1" fmla="*/ 10184 w 10184"/>
                <a:gd name="connsiteY1" fmla="*/ 10000 h 10000"/>
                <a:gd name="connsiteX2" fmla="*/ 10184 w 10184"/>
                <a:gd name="connsiteY2" fmla="*/ 0 h 10000"/>
                <a:gd name="connsiteX3" fmla="*/ 0 w 10184"/>
                <a:gd name="connsiteY3" fmla="*/ 4638 h 10000"/>
                <a:gd name="connsiteX4" fmla="*/ 184 w 10184"/>
                <a:gd name="connsiteY4" fmla="*/ 10000 h 10000"/>
                <a:gd name="connsiteX0" fmla="*/ 17 w 10201"/>
                <a:gd name="connsiteY0" fmla="*/ 11553 h 11553"/>
                <a:gd name="connsiteX1" fmla="*/ 10201 w 10201"/>
                <a:gd name="connsiteY1" fmla="*/ 10000 h 11553"/>
                <a:gd name="connsiteX2" fmla="*/ 10201 w 10201"/>
                <a:gd name="connsiteY2" fmla="*/ 0 h 11553"/>
                <a:gd name="connsiteX3" fmla="*/ 17 w 10201"/>
                <a:gd name="connsiteY3" fmla="*/ 4638 h 11553"/>
                <a:gd name="connsiteX4" fmla="*/ 17 w 10201"/>
                <a:gd name="connsiteY4" fmla="*/ 11553 h 11553"/>
                <a:gd name="connsiteX0" fmla="*/ 17 w 10201"/>
                <a:gd name="connsiteY0" fmla="*/ 11553 h 11553"/>
                <a:gd name="connsiteX1" fmla="*/ 10201 w 10201"/>
                <a:gd name="connsiteY1" fmla="*/ 10000 h 11553"/>
                <a:gd name="connsiteX2" fmla="*/ 10201 w 10201"/>
                <a:gd name="connsiteY2" fmla="*/ 0 h 11553"/>
                <a:gd name="connsiteX3" fmla="*/ 17 w 10201"/>
                <a:gd name="connsiteY3" fmla="*/ 4609 h 11553"/>
                <a:gd name="connsiteX4" fmla="*/ 17 w 10201"/>
                <a:gd name="connsiteY4" fmla="*/ 11553 h 11553"/>
                <a:gd name="connsiteX0" fmla="*/ 245 w 10429"/>
                <a:gd name="connsiteY0" fmla="*/ 11553 h 11553"/>
                <a:gd name="connsiteX1" fmla="*/ 10429 w 10429"/>
                <a:gd name="connsiteY1" fmla="*/ 10000 h 11553"/>
                <a:gd name="connsiteX2" fmla="*/ 10429 w 10429"/>
                <a:gd name="connsiteY2" fmla="*/ 0 h 11553"/>
                <a:gd name="connsiteX3" fmla="*/ 0 w 10429"/>
                <a:gd name="connsiteY3" fmla="*/ 4638 h 11553"/>
                <a:gd name="connsiteX4" fmla="*/ 245 w 10429"/>
                <a:gd name="connsiteY4" fmla="*/ 11553 h 11553"/>
                <a:gd name="connsiteX0" fmla="*/ 80 w 10264"/>
                <a:gd name="connsiteY0" fmla="*/ 11553 h 11553"/>
                <a:gd name="connsiteX1" fmla="*/ 10264 w 10264"/>
                <a:gd name="connsiteY1" fmla="*/ 10000 h 11553"/>
                <a:gd name="connsiteX2" fmla="*/ 10264 w 10264"/>
                <a:gd name="connsiteY2" fmla="*/ 0 h 11553"/>
                <a:gd name="connsiteX3" fmla="*/ 0 w 10264"/>
                <a:gd name="connsiteY3" fmla="*/ 4638 h 11553"/>
                <a:gd name="connsiteX4" fmla="*/ 80 w 10264"/>
                <a:gd name="connsiteY4" fmla="*/ 11553 h 11553"/>
                <a:gd name="connsiteX0" fmla="*/ 28 w 10264"/>
                <a:gd name="connsiteY0" fmla="*/ 11479 h 11479"/>
                <a:gd name="connsiteX1" fmla="*/ 10264 w 10264"/>
                <a:gd name="connsiteY1" fmla="*/ 10000 h 11479"/>
                <a:gd name="connsiteX2" fmla="*/ 10264 w 10264"/>
                <a:gd name="connsiteY2" fmla="*/ 0 h 11479"/>
                <a:gd name="connsiteX3" fmla="*/ 0 w 10264"/>
                <a:gd name="connsiteY3" fmla="*/ 4638 h 11479"/>
                <a:gd name="connsiteX4" fmla="*/ 28 w 10264"/>
                <a:gd name="connsiteY4" fmla="*/ 11479 h 11479"/>
                <a:gd name="connsiteX0" fmla="*/ 28 w 10264"/>
                <a:gd name="connsiteY0" fmla="*/ 11553 h 11553"/>
                <a:gd name="connsiteX1" fmla="*/ 10264 w 10264"/>
                <a:gd name="connsiteY1" fmla="*/ 10000 h 11553"/>
                <a:gd name="connsiteX2" fmla="*/ 10264 w 10264"/>
                <a:gd name="connsiteY2" fmla="*/ 0 h 11553"/>
                <a:gd name="connsiteX3" fmla="*/ 0 w 10264"/>
                <a:gd name="connsiteY3" fmla="*/ 4638 h 11553"/>
                <a:gd name="connsiteX4" fmla="*/ 28 w 10264"/>
                <a:gd name="connsiteY4" fmla="*/ 11553 h 11553"/>
                <a:gd name="connsiteX0" fmla="*/ 2 w 10238"/>
                <a:gd name="connsiteY0" fmla="*/ 11553 h 11553"/>
                <a:gd name="connsiteX1" fmla="*/ 10238 w 10238"/>
                <a:gd name="connsiteY1" fmla="*/ 10000 h 11553"/>
                <a:gd name="connsiteX2" fmla="*/ 10238 w 10238"/>
                <a:gd name="connsiteY2" fmla="*/ 0 h 11553"/>
                <a:gd name="connsiteX3" fmla="*/ 1755 w 10238"/>
                <a:gd name="connsiteY3" fmla="*/ 4761 h 11553"/>
                <a:gd name="connsiteX4" fmla="*/ 2 w 10238"/>
                <a:gd name="connsiteY4" fmla="*/ 11553 h 11553"/>
                <a:gd name="connsiteX0" fmla="*/ 11 w 10247"/>
                <a:gd name="connsiteY0" fmla="*/ 11553 h 11553"/>
                <a:gd name="connsiteX1" fmla="*/ 10247 w 10247"/>
                <a:gd name="connsiteY1" fmla="*/ 10000 h 11553"/>
                <a:gd name="connsiteX2" fmla="*/ 10247 w 10247"/>
                <a:gd name="connsiteY2" fmla="*/ 0 h 11553"/>
                <a:gd name="connsiteX3" fmla="*/ 88 w 10247"/>
                <a:gd name="connsiteY3" fmla="*/ 4614 h 11553"/>
                <a:gd name="connsiteX4" fmla="*/ 11 w 10247"/>
                <a:gd name="connsiteY4" fmla="*/ 11553 h 11553"/>
                <a:gd name="connsiteX0" fmla="*/ 177 w 10413"/>
                <a:gd name="connsiteY0" fmla="*/ 11553 h 11553"/>
                <a:gd name="connsiteX1" fmla="*/ 10413 w 10413"/>
                <a:gd name="connsiteY1" fmla="*/ 10000 h 11553"/>
                <a:gd name="connsiteX2" fmla="*/ 10413 w 10413"/>
                <a:gd name="connsiteY2" fmla="*/ 0 h 11553"/>
                <a:gd name="connsiteX3" fmla="*/ 0 w 10413"/>
                <a:gd name="connsiteY3" fmla="*/ 4674 h 11553"/>
                <a:gd name="connsiteX4" fmla="*/ 177 w 10413"/>
                <a:gd name="connsiteY4" fmla="*/ 11553 h 1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3" h="11553">
                  <a:moveTo>
                    <a:pt x="177" y="11553"/>
                  </a:moveTo>
                  <a:lnTo>
                    <a:pt x="10413" y="10000"/>
                  </a:lnTo>
                  <a:lnTo>
                    <a:pt x="10413" y="0"/>
                  </a:lnTo>
                  <a:lnTo>
                    <a:pt x="0" y="4674"/>
                  </a:lnTo>
                  <a:cubicBezTo>
                    <a:pt x="61" y="6461"/>
                    <a:pt x="116" y="9766"/>
                    <a:pt x="177" y="11553"/>
                  </a:cubicBezTo>
                  <a:close/>
                </a:path>
              </a:pathLst>
            </a:custGeom>
            <a:solidFill>
              <a:srgbClr val="0468B1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6" name="Group 6">
              <a:extLst>
                <a:ext uri="{FF2B5EF4-FFF2-40B4-BE49-F238E27FC236}">
                  <a16:creationId xmlns:a16="http://schemas.microsoft.com/office/drawing/2014/main" id="{A0AE068B-0D42-50C7-8BE8-AD888DCDD2F7}"/>
                </a:ext>
              </a:extLst>
            </p:cNvPr>
            <p:cNvGrpSpPr/>
            <p:nvPr/>
          </p:nvGrpSpPr>
          <p:grpSpPr>
            <a:xfrm>
              <a:off x="2964277" y="1447261"/>
              <a:ext cx="2802731" cy="856055"/>
              <a:chOff x="3951288" y="2270125"/>
              <a:chExt cx="3736975" cy="1439862"/>
            </a:xfrm>
          </p:grpSpPr>
          <p:sp>
            <p:nvSpPr>
              <p:cNvPr id="23" name="Rectangle 11">
                <a:extLst>
                  <a:ext uri="{FF2B5EF4-FFF2-40B4-BE49-F238E27FC236}">
                    <a16:creationId xmlns:a16="http://schemas.microsoft.com/office/drawing/2014/main" id="{4FEB80BE-DAD9-EC99-609A-25E22978DF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1288" y="2270125"/>
                <a:ext cx="3736975" cy="1439862"/>
              </a:xfrm>
              <a:prstGeom prst="rect">
                <a:avLst/>
              </a:prstGeom>
              <a:solidFill>
                <a:srgbClr val="0468B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8E2BCBD-532C-5FEB-A53A-DA162A518740}"/>
                  </a:ext>
                </a:extLst>
              </p:cNvPr>
              <p:cNvSpPr/>
              <p:nvPr/>
            </p:nvSpPr>
            <p:spPr>
              <a:xfrm>
                <a:off x="4179409" y="2428505"/>
                <a:ext cx="3280734" cy="429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121917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Open Sans Extrabold" pitchFamily="34" charset="0"/>
                  <a:cs typeface="Open Sans Extrabold" pitchFamily="34" charset="0"/>
                </a:endParaRPr>
              </a:p>
            </p:txBody>
          </p:sp>
        </p:grpSp>
        <p:grpSp>
          <p:nvGrpSpPr>
            <p:cNvPr id="17" name="Group 25">
              <a:extLst>
                <a:ext uri="{FF2B5EF4-FFF2-40B4-BE49-F238E27FC236}">
                  <a16:creationId xmlns:a16="http://schemas.microsoft.com/office/drawing/2014/main" id="{FDCE9272-135F-B210-3EC4-E266D1678FA6}"/>
                </a:ext>
              </a:extLst>
            </p:cNvPr>
            <p:cNvGrpSpPr/>
            <p:nvPr/>
          </p:nvGrpSpPr>
          <p:grpSpPr>
            <a:xfrm>
              <a:off x="6351543" y="886626"/>
              <a:ext cx="2802731" cy="1227924"/>
              <a:chOff x="8456613" y="1644650"/>
              <a:chExt cx="3736975" cy="2065337"/>
            </a:xfrm>
          </p:grpSpPr>
          <p:sp>
            <p:nvSpPr>
              <p:cNvPr id="21" name="Rectangle 13">
                <a:extLst>
                  <a:ext uri="{FF2B5EF4-FFF2-40B4-BE49-F238E27FC236}">
                    <a16:creationId xmlns:a16="http://schemas.microsoft.com/office/drawing/2014/main" id="{3E4D9B1B-C50A-5A36-E5C4-4C9D55269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56613" y="1644650"/>
                <a:ext cx="3736975" cy="2065337"/>
              </a:xfrm>
              <a:prstGeom prst="rect">
                <a:avLst/>
              </a:prstGeom>
              <a:solidFill>
                <a:srgbClr val="0468B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FF"/>
                  </a:highlight>
                  <a:uLnTx/>
                  <a:uFillTx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605D86C-ECD3-AE27-BC9F-EC434C9B668A}"/>
                  </a:ext>
                </a:extLst>
              </p:cNvPr>
              <p:cNvSpPr/>
              <p:nvPr/>
            </p:nvSpPr>
            <p:spPr>
              <a:xfrm>
                <a:off x="8684734" y="2123321"/>
                <a:ext cx="3280734" cy="429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121917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Open Sans Extrabold" pitchFamily="34" charset="0"/>
                  <a:cs typeface="Open Sans Extrabold" pitchFamily="34" charset="0"/>
                </a:endParaRPr>
              </a:p>
            </p:txBody>
          </p:sp>
        </p:grpSp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334F27B0-7022-CA3A-26F5-082F6FF4E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" y="2168212"/>
              <a:ext cx="2387206" cy="385876"/>
            </a:xfrm>
            <a:prstGeom prst="rect">
              <a:avLst/>
            </a:prstGeom>
            <a:solidFill>
              <a:srgbClr val="0468B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A673DF47-6912-F35D-9146-27B0649F6552}"/>
              </a:ext>
            </a:extLst>
          </p:cNvPr>
          <p:cNvSpPr txBox="1"/>
          <p:nvPr/>
        </p:nvSpPr>
        <p:spPr>
          <a:xfrm>
            <a:off x="983709" y="1834153"/>
            <a:ext cx="2995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TN" sz="1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</a:t>
            </a:r>
            <a:r>
              <a:rPr lang="ar-TN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لصعوبات التي مر بها الفريق الوطني لمكافحة الفساد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E34731A-35F2-78F0-A459-0430E43C0452}"/>
              </a:ext>
            </a:extLst>
          </p:cNvPr>
          <p:cNvSpPr txBox="1"/>
          <p:nvPr/>
        </p:nvSpPr>
        <p:spPr>
          <a:xfrm>
            <a:off x="0" y="5288005"/>
            <a:ext cx="3201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LB" sz="2400" b="1" dirty="0">
                <a:solidFill>
                  <a:schemeClr val="bg1"/>
                </a:solidFill>
              </a:rPr>
              <a:t>الصعوبات التي مر بها الفريق الوطني لمكافحة الفساد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BEC8025-DD7C-BD2C-F123-9D554A88D998}"/>
              </a:ext>
            </a:extLst>
          </p:cNvPr>
          <p:cNvSpPr txBox="1"/>
          <p:nvPr/>
        </p:nvSpPr>
        <p:spPr>
          <a:xfrm>
            <a:off x="8272678" y="1495598"/>
            <a:ext cx="34334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LB" sz="2400" b="1" dirty="0">
                <a:solidFill>
                  <a:schemeClr val="bg1"/>
                </a:solidFill>
              </a:rPr>
              <a:t>التأثر في بعض المراحل بالتقلبات السياسية بسبب عدم مأسسة الفريق الوطني لمكافحة الفساد و ضبط آليات اشتغاله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233BBE8-477C-C3AC-DAC5-04A57CB6714E}"/>
              </a:ext>
            </a:extLst>
          </p:cNvPr>
          <p:cNvSpPr txBox="1"/>
          <p:nvPr/>
        </p:nvSpPr>
        <p:spPr>
          <a:xfrm>
            <a:off x="4285129" y="4226602"/>
            <a:ext cx="31480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LB" sz="2400" b="1" dirty="0">
                <a:solidFill>
                  <a:schemeClr val="bg1"/>
                </a:solidFill>
              </a:rPr>
              <a:t>حركية الدخول و الخروج من الفريق الناجم عن عدم التفرغ من ناحية و غياب التحفيز من ناحية أخرى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25631C7-FD8F-2C86-26BA-36A608D89ED1}"/>
              </a:ext>
            </a:extLst>
          </p:cNvPr>
          <p:cNvSpPr txBox="1"/>
          <p:nvPr/>
        </p:nvSpPr>
        <p:spPr>
          <a:xfrm>
            <a:off x="8536473" y="3612714"/>
            <a:ext cx="32144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LB" sz="2400" b="1" dirty="0">
                <a:solidFill>
                  <a:schemeClr val="bg1"/>
                </a:solidFill>
              </a:rPr>
              <a:t>غياب الدعم المادي والتسهيلات اللوجستية لعمل الفريق (في بعض المراحل)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F00FDDB-B8ED-F993-FB57-F31C7BFC3EA1}"/>
              </a:ext>
            </a:extLst>
          </p:cNvPr>
          <p:cNvSpPr txBox="1"/>
          <p:nvPr/>
        </p:nvSpPr>
        <p:spPr>
          <a:xfrm>
            <a:off x="4094914" y="3237992"/>
            <a:ext cx="27224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LB" sz="2400" b="1" dirty="0" err="1">
                <a:solidFill>
                  <a:schemeClr val="bg1"/>
                </a:solidFill>
              </a:rPr>
              <a:t>تاقلم</a:t>
            </a:r>
            <a:r>
              <a:rPr lang="ar-LB" sz="2400" b="1" dirty="0">
                <a:solidFill>
                  <a:schemeClr val="bg1"/>
                </a:solidFill>
              </a:rPr>
              <a:t> كل أعضاء الفريق مع نسق العمل وسرعته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87B9D44-D15F-E4BC-851D-4D7E7DC92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141" y="0"/>
            <a:ext cx="752804" cy="888402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512A803B-B80E-72C3-A2CE-561DD79A38D2}"/>
              </a:ext>
            </a:extLst>
          </p:cNvPr>
          <p:cNvSpPr txBox="1">
            <a:spLocks/>
          </p:cNvSpPr>
          <p:nvPr/>
        </p:nvSpPr>
        <p:spPr bwMode="auto">
          <a:xfrm>
            <a:off x="0" y="-26486"/>
            <a:ext cx="10434919" cy="461665"/>
          </a:xfrm>
          <a:prstGeom prst="rect">
            <a:avLst/>
          </a:prstGeom>
          <a:solidFill>
            <a:srgbClr val="4F81BD"/>
          </a:solidFill>
          <a:ln w="12700" cap="flat">
            <a:noFill/>
            <a:miter lim="400000"/>
          </a:ln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LB" sz="2400" b="1" dirty="0">
                <a:solidFill>
                  <a:sysClr val="windowText" lastClr="000000"/>
                </a:solidFill>
                <a:latin typeface="Calibri"/>
              </a:rPr>
              <a:t>إدارة مخاطر الفساد في قطاع الصحة  في تونس</a:t>
            </a:r>
            <a:endParaRPr lang="ar-TN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216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Espace réservé du contenu 2"/>
          <p:cNvSpPr>
            <a:spLocks noGrp="1"/>
          </p:cNvSpPr>
          <p:nvPr>
            <p:ph idx="1"/>
          </p:nvPr>
        </p:nvSpPr>
        <p:spPr>
          <a:xfrm>
            <a:off x="838200" y="1744663"/>
            <a:ext cx="10515600" cy="4351337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TN" sz="2400" b="1" dirty="0">
                <a:solidFill>
                  <a:srgbClr val="C00000"/>
                </a:solidFill>
              </a:rPr>
              <a:t>أهمية ال</a:t>
            </a:r>
            <a:r>
              <a:rPr lang="ar-SA" sz="2400" b="1" dirty="0">
                <a:solidFill>
                  <a:srgbClr val="C00000"/>
                </a:solidFill>
              </a:rPr>
              <a:t>مقاربة </a:t>
            </a:r>
            <a:r>
              <a:rPr lang="ar-TN" sz="2400" b="1" dirty="0">
                <a:solidFill>
                  <a:srgbClr val="C00000"/>
                </a:solidFill>
              </a:rPr>
              <a:t>ال</a:t>
            </a:r>
            <a:r>
              <a:rPr lang="ar-SA" sz="2400" b="1" dirty="0">
                <a:solidFill>
                  <a:srgbClr val="C00000"/>
                </a:solidFill>
              </a:rPr>
              <a:t>تشاركية </a:t>
            </a:r>
            <a:r>
              <a:rPr lang="ar-TN" sz="2400" b="1" dirty="0">
                <a:solidFill>
                  <a:srgbClr val="C00000"/>
                </a:solidFill>
              </a:rPr>
              <a:t>في تنفيذ مختلف مراحل المبادرة</a:t>
            </a:r>
            <a:r>
              <a:rPr lang="ar-TN" sz="2400" dirty="0"/>
              <a:t>:</a:t>
            </a:r>
          </a:p>
          <a:p>
            <a:pPr lvl="1" algn="r" rtl="1">
              <a:buFontTx/>
              <a:buChar char="-"/>
            </a:pPr>
            <a:r>
              <a:rPr lang="ar-TN" sz="2000" dirty="0"/>
              <a:t>اكتساب معارف و التعمق في المهارات التطبيقية،</a:t>
            </a:r>
          </a:p>
          <a:p>
            <a:pPr lvl="1" algn="r" rtl="1">
              <a:buFontTx/>
              <a:buChar char="-"/>
            </a:pPr>
            <a:r>
              <a:rPr lang="ar-TN" sz="2000" dirty="0"/>
              <a:t>تقريب وجهات النظر بين أعضاء فريق ينتمون إلى اختصاصات فنية و إدارية مختلفة،</a:t>
            </a:r>
          </a:p>
          <a:p>
            <a:pPr lvl="1" algn="r" rtl="1">
              <a:buFontTx/>
              <a:buChar char="-"/>
            </a:pPr>
            <a:r>
              <a:rPr lang="ar-TN" sz="2000" dirty="0"/>
              <a:t>التعرف عن كثب على القدرات الشخصية و الكفاءات المعرفية لأعضاء الفريق،</a:t>
            </a:r>
          </a:p>
          <a:p>
            <a:pPr lvl="1" algn="r" rtl="1">
              <a:buFontTx/>
              <a:buChar char="-"/>
            </a:pPr>
            <a:r>
              <a:rPr lang="ar-TN" sz="2000" dirty="0"/>
              <a:t>تبادل الخبرات خارج إطار المبادرة.</a:t>
            </a:r>
          </a:p>
          <a:p>
            <a:pPr algn="r" rtl="1"/>
            <a:r>
              <a:rPr lang="ar-TN" sz="2400" b="1" dirty="0">
                <a:solidFill>
                  <a:srgbClr val="C00000"/>
                </a:solidFill>
              </a:rPr>
              <a:t>أهمية تطبيق منهجية إدارة مخاطر الفساد</a:t>
            </a:r>
            <a:r>
              <a:rPr lang="ar-TN" sz="2400" dirty="0"/>
              <a:t>:</a:t>
            </a:r>
          </a:p>
          <a:p>
            <a:pPr lvl="1" algn="r" rtl="1">
              <a:buFontTx/>
              <a:buChar char="-"/>
            </a:pPr>
            <a:r>
              <a:rPr lang="ar-TN" sz="2000" dirty="0"/>
              <a:t>بناء لغة مشتركة لدى الأعضاء لتنفيذ مختلف مراحل تطبيق المنهجية،</a:t>
            </a:r>
          </a:p>
          <a:p>
            <a:pPr lvl="1" algn="r" rtl="1">
              <a:buFontTx/>
              <a:buChar char="-"/>
            </a:pPr>
            <a:r>
              <a:rPr lang="ar-TN" sz="2000" dirty="0"/>
              <a:t>دعم هذه اللغة عبر صياغة ميثاق أخلاقي للفريق ووثائق عمل خاصة لإنجاز المبادرة،</a:t>
            </a:r>
          </a:p>
          <a:p>
            <a:pPr lvl="1" algn="r" rtl="1">
              <a:buFontTx/>
              <a:buChar char="-"/>
            </a:pPr>
            <a:r>
              <a:rPr lang="ar-TN" sz="2000" dirty="0"/>
              <a:t>اكتساب مهارات معرفية جديدة  في مجال إدارة مخاطر الفساد،</a:t>
            </a:r>
          </a:p>
          <a:p>
            <a:pPr lvl="1" algn="r" rtl="1">
              <a:buFontTx/>
              <a:buChar char="-"/>
            </a:pPr>
            <a:r>
              <a:rPr lang="ar-TN" sz="2000" dirty="0"/>
              <a:t>احترام الآجال لتنفيذ مختلف مراحل المبادرة.</a:t>
            </a:r>
          </a:p>
          <a:p>
            <a:pPr algn="r" rtl="1"/>
            <a:r>
              <a:rPr lang="ar-TN" b="1" dirty="0">
                <a:solidFill>
                  <a:srgbClr val="C00000"/>
                </a:solidFill>
              </a:rPr>
              <a:t> </a:t>
            </a:r>
            <a:r>
              <a:rPr lang="ar-TN" sz="2400" b="1" dirty="0">
                <a:solidFill>
                  <a:srgbClr val="C00000"/>
                </a:solidFill>
              </a:rPr>
              <a:t>أهمية العمل الجماعي: </a:t>
            </a:r>
          </a:p>
          <a:p>
            <a:pPr lvl="1" algn="r" rtl="1">
              <a:buFontTx/>
              <a:buChar char="-"/>
            </a:pPr>
            <a:r>
              <a:rPr lang="ar-TN" sz="2000" dirty="0"/>
              <a:t>اكتساب الخبرة في المجالات التالية: إدارة الاجتماعات وتقسيم الأدوار و تنظيم الأوقات و التصرف في ضغوطات العمل،</a:t>
            </a:r>
          </a:p>
          <a:p>
            <a:pPr lvl="1" algn="r" rtl="1">
              <a:buFontTx/>
              <a:buChar char="-"/>
            </a:pPr>
            <a:r>
              <a:rPr lang="ar-TN" sz="2000" dirty="0"/>
              <a:t>القدرة على تجاوز الاختلافات  عبر إيجاد الحلول العملية .</a:t>
            </a:r>
          </a:p>
          <a:p>
            <a:pPr lvl="1" algn="r" rtl="1">
              <a:buFontTx/>
              <a:buChar char="-"/>
            </a:pPr>
            <a:endParaRPr lang="ar-TN" dirty="0"/>
          </a:p>
          <a:p>
            <a:pPr lvl="1" algn="r" rtl="1">
              <a:buFontTx/>
              <a:buChar char="-"/>
            </a:pPr>
            <a:endParaRPr lang="ar-TN" dirty="0"/>
          </a:p>
          <a:p>
            <a:pPr lvl="1" algn="r" rtl="1">
              <a:buFontTx/>
              <a:buChar char="-"/>
            </a:pPr>
            <a:endParaRPr lang="ar-TN" dirty="0"/>
          </a:p>
          <a:p>
            <a:pPr lvl="1" algn="r" rtl="1">
              <a:buFontTx/>
              <a:buChar char="-"/>
            </a:pPr>
            <a:endParaRPr lang="ar-TN" dirty="0"/>
          </a:p>
          <a:p>
            <a:pPr algn="r" rtl="1">
              <a:buFontTx/>
              <a:buChar char="-"/>
            </a:pPr>
            <a:endParaRPr lang="ar-TN" dirty="0"/>
          </a:p>
          <a:p>
            <a:pPr algn="r" rtl="1">
              <a:buFontTx/>
              <a:buChar char="-"/>
            </a:pPr>
            <a:endParaRPr lang="ar-TN" dirty="0"/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C6072562-17E8-375F-5BD7-A3A15003A977}"/>
              </a:ext>
            </a:extLst>
          </p:cNvPr>
          <p:cNvSpPr txBox="1">
            <a:spLocks/>
          </p:cNvSpPr>
          <p:nvPr/>
        </p:nvSpPr>
        <p:spPr bwMode="auto">
          <a:xfrm>
            <a:off x="0" y="19469"/>
            <a:ext cx="10515600" cy="424732"/>
          </a:xfrm>
          <a:prstGeom prst="rect">
            <a:avLst/>
          </a:prstGeom>
          <a:solidFill>
            <a:srgbClr val="4F81BD"/>
          </a:solidFill>
          <a:ln w="12700" cap="flat">
            <a:noFill/>
            <a:miter lim="400000"/>
          </a:ln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LB" sz="2400" b="1" dirty="0">
                <a:solidFill>
                  <a:sysClr val="windowText" lastClr="000000"/>
                </a:solidFill>
                <a:latin typeface="Calibri"/>
              </a:rPr>
              <a:t>تقييم مخاطر الفساد في قطاع الصحة في تونس</a:t>
            </a:r>
            <a:endParaRPr lang="ar-TN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3592BAC-C68B-38B6-8061-9F7C5F18DD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304800" y="948506"/>
            <a:ext cx="11658600" cy="604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LB" sz="3600" b="1" dirty="0">
                <a:solidFill>
                  <a:schemeClr val="accent1">
                    <a:lumMod val="50000"/>
                  </a:schemeClr>
                </a:solidFill>
              </a:rPr>
              <a:t>الدروس المستخلصة</a:t>
            </a:r>
            <a:endParaRPr lang="fr-F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AF5E47-FB06-C142-0516-15F8B29E3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141" y="0"/>
            <a:ext cx="752804" cy="888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891" grpI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2">
            <a:extLst>
              <a:ext uri="{FF2B5EF4-FFF2-40B4-BE49-F238E27FC236}">
                <a16:creationId xmlns:a16="http://schemas.microsoft.com/office/drawing/2014/main" id="{A79B8843-7BE1-E50B-CD17-F79192392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130" y="2482010"/>
            <a:ext cx="4638675" cy="1493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EB667E1-6EE3-C953-67A3-810BCCF44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196" y="0"/>
            <a:ext cx="752804" cy="888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1CD7B-0314-3D9D-1515-574795897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(1)UNDP\(1)GOVERNANCE\2012\(2)Events\Governance Week\Bags &amp; Folders\UNDP_Logo-Blue w Tagline-ENG.png">
            <a:extLst>
              <a:ext uri="{FF2B5EF4-FFF2-40B4-BE49-F238E27FC236}">
                <a16:creationId xmlns:a16="http://schemas.microsoft.com/office/drawing/2014/main" id="{B60FA826-854D-C5EC-BCC8-E3CCD0328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787" y="47847"/>
            <a:ext cx="4302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BA3EEDC7-966F-2ACC-8CF5-DE37D2B8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876" y="926543"/>
            <a:ext cx="10515600" cy="514801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br>
              <a:rPr lang="ar-TN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ar-TN" b="1" dirty="0">
                <a:latin typeface="Calibri" panose="020F0502020204030204" pitchFamily="34" charset="0"/>
                <a:ea typeface="Calibri" panose="020F0502020204030204" pitchFamily="34" charset="0"/>
              </a:rPr>
              <a:t>الخطوات</a:t>
            </a:r>
            <a:br>
              <a:rPr lang="ar-TN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5F7A7F1-926C-0748-0C3F-D1E8D9713718}"/>
              </a:ext>
            </a:extLst>
          </p:cNvPr>
          <p:cNvSpPr txBox="1">
            <a:spLocks/>
          </p:cNvSpPr>
          <p:nvPr/>
        </p:nvSpPr>
        <p:spPr bwMode="auto">
          <a:xfrm>
            <a:off x="0" y="-92333"/>
            <a:ext cx="10972800" cy="83099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LB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إدارة مخاطر الفساد </a:t>
            </a: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قطاع الصحة</a:t>
            </a:r>
            <a:r>
              <a:rPr lang="ar-LB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في تونس</a:t>
            </a:r>
            <a:br>
              <a:rPr lang="fr-FR" sz="2400" b="1" dirty="0">
                <a:solidFill>
                  <a:prstClr val="black"/>
                </a:solidFill>
              </a:rPr>
            </a:br>
            <a:r>
              <a:rPr lang="ar-LB" sz="2400" b="1" dirty="0">
                <a:solidFill>
                  <a:prstClr val="black"/>
                </a:solidFill>
              </a:rPr>
              <a:t>المرحلة الأولى</a:t>
            </a:r>
            <a:endParaRPr lang="fr-FR" sz="2400" b="1" dirty="0"/>
          </a:p>
        </p:txBody>
      </p:sp>
      <p:graphicFrame>
        <p:nvGraphicFramePr>
          <p:cNvPr id="3" name="Espace réservé du contenu 2">
            <a:extLst>
              <a:ext uri="{FF2B5EF4-FFF2-40B4-BE49-F238E27FC236}">
                <a16:creationId xmlns:a16="http://schemas.microsoft.com/office/drawing/2014/main" id="{ABA0211C-4210-A11A-24E3-19F0AEEFAE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942774"/>
              </p:ext>
            </p:extLst>
          </p:nvPr>
        </p:nvGraphicFramePr>
        <p:xfrm>
          <a:off x="-98612" y="1174376"/>
          <a:ext cx="12183036" cy="5764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FE76A463-37C8-BC13-99AB-5743E025BA16}"/>
              </a:ext>
            </a:extLst>
          </p:cNvPr>
          <p:cNvSpPr txBox="1"/>
          <p:nvPr/>
        </p:nvSpPr>
        <p:spPr>
          <a:xfrm>
            <a:off x="2195606" y="1219199"/>
            <a:ext cx="75946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اللقاءات الفنية التمهيدية مع خبراء برنامج الامم المتحدة الإقليمي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9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6901D-0665-250B-D4B3-E5D1235EF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(1)UNDP\(1)GOVERNANCE\2012\(2)Events\Governance Week\Bags &amp; Folders\UNDP_Logo-Blue w Tagline-ENG.png">
            <a:extLst>
              <a:ext uri="{FF2B5EF4-FFF2-40B4-BE49-F238E27FC236}">
                <a16:creationId xmlns:a16="http://schemas.microsoft.com/office/drawing/2014/main" id="{328FD022-A4AA-8CE5-912A-320871BC6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787" y="0"/>
            <a:ext cx="4302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Espace réservé du contenu 2">
            <a:extLst>
              <a:ext uri="{FF2B5EF4-FFF2-40B4-BE49-F238E27FC236}">
                <a16:creationId xmlns:a16="http://schemas.microsoft.com/office/drawing/2014/main" id="{D169AAC1-EA16-C1C5-D4CE-D3BD2AC736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92373"/>
              </p:ext>
            </p:extLst>
          </p:nvPr>
        </p:nvGraphicFramePr>
        <p:xfrm>
          <a:off x="89647" y="1120588"/>
          <a:ext cx="12165105" cy="5737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7DEB3062-20D2-B2E0-1330-6C201F4AC713}"/>
              </a:ext>
            </a:extLst>
          </p:cNvPr>
          <p:cNvSpPr txBox="1"/>
          <p:nvPr/>
        </p:nvSpPr>
        <p:spPr>
          <a:xfrm>
            <a:off x="2451100" y="889755"/>
            <a:ext cx="75946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ar-TN" sz="2400" b="1" u="none" dirty="0">
                <a:ea typeface="Calibri" panose="020F0502020204030204" pitchFamily="34" charset="0"/>
                <a:cs typeface="Times New Roman" panose="02020603050405020304" pitchFamily="18" charset="0"/>
              </a:rPr>
              <a:t>مأسسة  الوضع القانوني لعمل الفريق الوزاري المكلف بتقييم مخاطر الفساد </a:t>
            </a:r>
            <a:endParaRPr lang="fr-FR" sz="2400" b="1" u="none" dirty="0"/>
          </a:p>
        </p:txBody>
      </p:sp>
      <p:sp>
        <p:nvSpPr>
          <p:cNvPr id="9" name="Titre 3">
            <a:extLst>
              <a:ext uri="{FF2B5EF4-FFF2-40B4-BE49-F238E27FC236}">
                <a16:creationId xmlns:a16="http://schemas.microsoft.com/office/drawing/2014/main" id="{D4890BF4-6A7E-BD4E-B7CE-A6E81F15DE4F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70330" y="18682"/>
            <a:ext cx="10972800" cy="83099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LB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إدارة مخاطر الفساد </a:t>
            </a: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قطاع الصحة</a:t>
            </a:r>
            <a:br>
              <a:rPr lang="fr-FR" sz="2400" b="1" dirty="0">
                <a:solidFill>
                  <a:prstClr val="black"/>
                </a:solidFill>
              </a:rPr>
            </a:br>
            <a:r>
              <a:rPr lang="ar-LB" sz="2400" b="1" dirty="0">
                <a:solidFill>
                  <a:prstClr val="black"/>
                </a:solidFill>
              </a:rPr>
              <a:t>المرحلة الأولى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12784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6F9CAF8-D41F-2908-985E-4B7FB131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9789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(1)UNDP\(1)GOVERNANCE\2012\(2)Events\Governance Week\Bags &amp; Folders\UNDP_Logo-Blue w Tagline-E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787" y="81604"/>
            <a:ext cx="4302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33754" y="1204764"/>
            <a:ext cx="11324492" cy="5434405"/>
          </a:xfrm>
        </p:spPr>
        <p:txBody>
          <a:bodyPr>
            <a:normAutofit lnSpcReduction="10000"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TN" dirty="0">
                <a:cs typeface="Times New Roman" panose="02020603050405020304" pitchFamily="18" charset="0"/>
              </a:rPr>
              <a:t>خلصت ورشة العمل المنعقدة في اواخر شهر مارس 2017 الى </a:t>
            </a:r>
            <a:r>
              <a:rPr lang="ar-TN" b="1" dirty="0">
                <a:solidFill>
                  <a:srgbClr val="C00000"/>
                </a:solidFill>
                <a:cs typeface="Times New Roman" panose="02020603050405020304" pitchFamily="18" charset="0"/>
              </a:rPr>
              <a:t>تشكيل فريق وطني </a:t>
            </a:r>
            <a:r>
              <a:rPr lang="ar-TN" dirty="0">
                <a:cs typeface="Times New Roman" panose="02020603050405020304" pitchFamily="18" charset="0"/>
              </a:rPr>
              <a:t>ينتمي أعضاؤه الى:</a:t>
            </a:r>
          </a:p>
          <a:p>
            <a:pPr lvl="0" algn="r" rtl="1">
              <a:buFont typeface="Wingdings" panose="05000000000000000000" pitchFamily="2" charset="2"/>
              <a:buChar char="ü"/>
            </a:pPr>
            <a:r>
              <a:rPr lang="ar-TN" dirty="0">
                <a:cs typeface="Times New Roman" panose="02020603050405020304" pitchFamily="18" charset="0"/>
              </a:rPr>
              <a:t>الإدارة المركزية لوزارة الصحة</a:t>
            </a:r>
          </a:p>
          <a:p>
            <a:pPr lvl="0" algn="r" rtl="1">
              <a:buFont typeface="Wingdings" panose="05000000000000000000" pitchFamily="2" charset="2"/>
              <a:buChar char="ü"/>
            </a:pPr>
            <a:r>
              <a:rPr lang="ar-TN" dirty="0">
                <a:cs typeface="Times New Roman" panose="02020603050405020304" pitchFamily="18" charset="0"/>
              </a:rPr>
              <a:t> </a:t>
            </a:r>
            <a:r>
              <a:rPr lang="ar-TN" dirty="0" err="1">
                <a:cs typeface="Times New Roman" panose="02020603050405020304" pitchFamily="18" charset="0"/>
              </a:rPr>
              <a:t>مهنيي</a:t>
            </a:r>
            <a:r>
              <a:rPr lang="ar-TN" dirty="0">
                <a:cs typeface="Times New Roman" panose="02020603050405020304" pitchFamily="18" charset="0"/>
              </a:rPr>
              <a:t> قطاع الصحة </a:t>
            </a:r>
          </a:p>
          <a:p>
            <a:pPr lvl="0" algn="r" rtl="1">
              <a:buFont typeface="Wingdings" panose="05000000000000000000" pitchFamily="2" charset="2"/>
              <a:buChar char="ü"/>
            </a:pPr>
            <a:r>
              <a:rPr lang="ar-TN" dirty="0">
                <a:cs typeface="Times New Roman" panose="02020603050405020304" pitchFamily="18" charset="0"/>
              </a:rPr>
              <a:t>ممثلين عن المجتمع المدني </a:t>
            </a:r>
          </a:p>
          <a:p>
            <a:pPr lvl="0" algn="r" rtl="1">
              <a:buFont typeface="Wingdings" panose="05000000000000000000" pitchFamily="2" charset="2"/>
              <a:buChar char="ü"/>
            </a:pPr>
            <a:r>
              <a:rPr lang="ar-TN" dirty="0">
                <a:cs typeface="Times New Roman" panose="02020603050405020304" pitchFamily="18" charset="0"/>
              </a:rPr>
              <a:t>ممثلين عن الهيئة الوطنية لمقاومة الفساد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TN" dirty="0">
                <a:cs typeface="Times New Roman" panose="02020603050405020304" pitchFamily="18" charset="0"/>
              </a:rPr>
              <a:t> في مرحلة أولى تولى الفريق ضبط مختلف </a:t>
            </a:r>
            <a:r>
              <a:rPr lang="ar-TN" b="1" dirty="0">
                <a:solidFill>
                  <a:srgbClr val="FF0000"/>
                </a:solidFill>
                <a:cs typeface="Times New Roman" panose="02020603050405020304" pitchFamily="18" charset="0"/>
              </a:rPr>
              <a:t>المجالات القطاعية التي من المحتمل ان تتلبس بالفساد وهي كما يلي:</a:t>
            </a:r>
            <a:r>
              <a:rPr lang="fr-FR" b="1" dirty="0">
                <a:solidFill>
                  <a:srgbClr val="FF0000"/>
                </a:solidFill>
                <a:cs typeface="Times New Roman" panose="02020603050405020304" pitchFamily="18" charset="0"/>
              </a:rPr>
              <a:t> (i)</a:t>
            </a:r>
            <a:r>
              <a:rPr lang="ar-TN" b="1" dirty="0">
                <a:solidFill>
                  <a:srgbClr val="FF0000"/>
                </a:solidFill>
                <a:cs typeface="Times New Roman" panose="02020603050405020304" pitchFamily="18" charset="0"/>
              </a:rPr>
              <a:t>مجال الخدمات الصحية </a:t>
            </a:r>
            <a:r>
              <a:rPr lang="fr-FR" b="1" dirty="0">
                <a:solidFill>
                  <a:srgbClr val="FF0000"/>
                </a:solidFill>
                <a:cs typeface="Times New Roman" panose="02020603050405020304" pitchFamily="18" charset="0"/>
              </a:rPr>
              <a:t>(ii)</a:t>
            </a:r>
            <a:r>
              <a:rPr lang="ar-TN" b="1" dirty="0">
                <a:solidFill>
                  <a:srgbClr val="FF0000"/>
                </a:solidFill>
                <a:cs typeface="Times New Roman" panose="02020603050405020304" pitchFamily="18" charset="0"/>
              </a:rPr>
              <a:t> مجال إدارة</a:t>
            </a:r>
            <a:r>
              <a:rPr lang="fr-FR" b="1" dirty="0">
                <a:solidFill>
                  <a:srgbClr val="FF0000"/>
                </a:solidFill>
                <a:cs typeface="Times New Roman" panose="02020603050405020304" pitchFamily="18" charset="0"/>
              </a:rPr>
              <a:t> (iii)</a:t>
            </a:r>
            <a:r>
              <a:rPr lang="ar-TN" b="1" dirty="0">
                <a:solidFill>
                  <a:srgbClr val="FF0000"/>
                </a:solidFill>
                <a:cs typeface="Times New Roman" panose="02020603050405020304" pitchFamily="18" charset="0"/>
              </a:rPr>
              <a:t> التصرف  في الموارد البشرية </a:t>
            </a:r>
            <a:r>
              <a:rPr lang="fr-FR" b="1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fr-FR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iiii</a:t>
            </a:r>
            <a:r>
              <a:rPr lang="fr-FR" b="1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r>
              <a:rPr lang="ar-TN" b="1" dirty="0">
                <a:solidFill>
                  <a:srgbClr val="FF0000"/>
                </a:solidFill>
                <a:cs typeface="Times New Roman" panose="02020603050405020304" pitchFamily="18" charset="0"/>
              </a:rPr>
              <a:t> مجال الصفقات و الشراءات</a:t>
            </a:r>
            <a:r>
              <a:rPr lang="fr-FR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ar-TN" b="1" dirty="0">
                <a:solidFill>
                  <a:srgbClr val="FF0000"/>
                </a:solidFill>
                <a:cs typeface="Times New Roman" panose="02020603050405020304" pitchFamily="18" charset="0"/>
              </a:rPr>
              <a:t> العمومية </a:t>
            </a:r>
            <a:r>
              <a:rPr lang="fr-FR" b="1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fr-FR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iiiii</a:t>
            </a:r>
            <a:r>
              <a:rPr lang="fr-FR" b="1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r>
              <a:rPr lang="ar-TN" b="1" dirty="0">
                <a:solidFill>
                  <a:srgbClr val="FF0000"/>
                </a:solidFill>
                <a:cs typeface="Times New Roman" panose="02020603050405020304" pitchFamily="18" charset="0"/>
              </a:rPr>
              <a:t>مجال سلسلة امداد الدواء و</a:t>
            </a:r>
            <a:r>
              <a:rPr lang="fr-FR" b="1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fr-FR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iiiiii</a:t>
            </a:r>
            <a:r>
              <a:rPr lang="fr-FR" b="1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r>
              <a:rPr lang="ar-TN" b="1" dirty="0">
                <a:solidFill>
                  <a:srgbClr val="FF0000"/>
                </a:solidFill>
                <a:cs typeface="Times New Roman" panose="02020603050405020304" pitchFamily="18" charset="0"/>
              </a:rPr>
              <a:t>مجال انجاز الاشغال او التجهيز </a:t>
            </a:r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64653F28-9618-3FB3-489A-E53917A5B185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-6537"/>
            <a:ext cx="10972800" cy="11430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LB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إدارة مخاطر الفساد </a:t>
            </a: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قطاع الصحة</a:t>
            </a:r>
            <a:r>
              <a:rPr lang="ar-LB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في تونس</a:t>
            </a:r>
            <a:br>
              <a:rPr lang="fr-FR" sz="2400" b="1" dirty="0">
                <a:solidFill>
                  <a:prstClr val="black"/>
                </a:solidFill>
              </a:rPr>
            </a:br>
            <a:r>
              <a:rPr lang="ar-LB" sz="2400" b="1" dirty="0">
                <a:solidFill>
                  <a:prstClr val="black"/>
                </a:solidFill>
              </a:rPr>
              <a:t>المرحلة الأولى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4310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(1)UNDP\(1)GOVERNANCE\2012\(2)Events\Governance Week\Bags &amp; Folders\UNDP_Logo-Blue w Tagline-E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969" y="90569"/>
            <a:ext cx="4302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45477" y="1423595"/>
            <a:ext cx="11324492" cy="5774374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TN" dirty="0">
                <a:cs typeface="Times New Roman" panose="02020603050405020304" pitchFamily="18" charset="0"/>
              </a:rPr>
              <a:t> بعد تولى الفريق ضبط مختلف المجالات القطاعية التي من المحتمل ان تتلبس بالفساد </a:t>
            </a:r>
            <a:r>
              <a:rPr lang="ar-TN" b="1" dirty="0">
                <a:solidFill>
                  <a:srgbClr val="FF0000"/>
                </a:solidFill>
                <a:cs typeface="Times New Roman" panose="02020603050405020304" pitchFamily="18" charset="0"/>
              </a:rPr>
              <a:t>حدد الفريق  أولوية الاشتغال على المجالين : الخدمات الصحية والتصرف في سلسلة امداد الدواء </a:t>
            </a:r>
            <a:r>
              <a:rPr lang="ar-TN" dirty="0">
                <a:cs typeface="Times New Roman" panose="02020603050405020304" pitchFamily="18" charset="0"/>
              </a:rPr>
              <a:t>و لأسباب بيداغوجية </a:t>
            </a:r>
            <a:r>
              <a:rPr lang="ar-TN" b="1" dirty="0">
                <a:solidFill>
                  <a:srgbClr val="FF0000"/>
                </a:solidFill>
                <a:cs typeface="Times New Roman" panose="02020603050405020304" pitchFamily="18" charset="0"/>
              </a:rPr>
              <a:t>انقسم الفريق الى لجنتين </a:t>
            </a:r>
            <a:r>
              <a:rPr lang="ar-TN" dirty="0">
                <a:cs typeface="Times New Roman" panose="02020603050405020304" pitchFamily="18" charset="0"/>
              </a:rPr>
              <a:t>تعنى الاولى بإدارة مخاطر الفساد في باب الخدمات الصحية بينما تعنى الثانية بإدارة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ar-TN" dirty="0">
                <a:cs typeface="Times New Roman" panose="02020603050405020304" pitchFamily="18" charset="0"/>
              </a:rPr>
              <a:t>مخاطر الفساد في التصرف في سلسلة الامداد بالدواء</a:t>
            </a:r>
            <a:endParaRPr lang="en-US" dirty="0">
              <a:cs typeface="Times New Roman" panose="02020603050405020304" pitchFamily="18" charset="0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LB" dirty="0">
                <a:cs typeface="Times New Roman" panose="02020603050405020304" pitchFamily="18" charset="0"/>
              </a:rPr>
              <a:t>تواصل تلقي </a:t>
            </a:r>
            <a:r>
              <a:rPr lang="ar-LB" dirty="0">
                <a:solidFill>
                  <a:srgbClr val="FF0000"/>
                </a:solidFill>
                <a:cs typeface="Times New Roman" panose="02020603050405020304" pitchFamily="18" charset="0"/>
              </a:rPr>
              <a:t>الدعم الفني بصورة منتظمة من خبراء برنامج الأمم المتحدة الإنمائي </a:t>
            </a:r>
            <a:r>
              <a:rPr lang="ar-LB" dirty="0">
                <a:cs typeface="Times New Roman" panose="02020603050405020304" pitchFamily="18" charset="0"/>
              </a:rPr>
              <a:t>طوال فترة عمل فريق العمل </a:t>
            </a:r>
            <a:endParaRPr lang="en-US" dirty="0">
              <a:cs typeface="Times New Roman" panose="02020603050405020304" pitchFamily="18" charset="0"/>
            </a:endParaRPr>
          </a:p>
          <a:p>
            <a:pPr algn="r" rtl="1">
              <a:buFont typeface="Wingdings" panose="05000000000000000000" pitchFamily="2" charset="2"/>
              <a:buChar char="q"/>
            </a:pPr>
            <a:endParaRPr lang="ar-TN" dirty="0"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endParaRPr lang="ar-TN" dirty="0">
              <a:cs typeface="Times New Roman" panose="02020603050405020304" pitchFamily="18" charset="0"/>
            </a:endParaRPr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675B4716-6D27-DF95-6563-325F8BDAC36E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-46750"/>
            <a:ext cx="10972800" cy="11430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ar-LB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إدارة مخاطر الفساد </a:t>
            </a: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قطاع الصحة</a:t>
            </a:r>
            <a:r>
              <a:rPr lang="ar-LB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في تونس</a:t>
            </a:r>
            <a:br>
              <a:rPr lang="fr-FR" sz="2400" b="1" dirty="0">
                <a:solidFill>
                  <a:prstClr val="black"/>
                </a:solidFill>
              </a:rPr>
            </a:br>
            <a:r>
              <a:rPr lang="ar-LB" sz="2400" b="1" dirty="0">
                <a:solidFill>
                  <a:prstClr val="black"/>
                </a:solidFill>
              </a:rPr>
              <a:t>المرحلة الأولى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45208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xture grung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67565</TotalTime>
  <Words>3304</Words>
  <Application>Microsoft Office PowerPoint</Application>
  <PresentationFormat>Grand écran</PresentationFormat>
  <Paragraphs>459</Paragraphs>
  <Slides>43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43</vt:i4>
      </vt:variant>
    </vt:vector>
  </HeadingPairs>
  <TitlesOfParts>
    <vt:vector size="58" baseType="lpstr">
      <vt:lpstr>SimSun-ExtB</vt:lpstr>
      <vt:lpstr>Arabic Typesetting</vt:lpstr>
      <vt:lpstr>Arial</vt:lpstr>
      <vt:lpstr>Berlin Sans FB</vt:lpstr>
      <vt:lpstr>Calibri</vt:lpstr>
      <vt:lpstr>Calibri Light</vt:lpstr>
      <vt:lpstr>Century Gothic</vt:lpstr>
      <vt:lpstr>Open Sans Extrabold</vt:lpstr>
      <vt:lpstr>Segoe Print</vt:lpstr>
      <vt:lpstr>Times New Roman</vt:lpstr>
      <vt:lpstr>Tw Cen MT</vt:lpstr>
      <vt:lpstr>Wingdings</vt:lpstr>
      <vt:lpstr>Wingdings 3</vt:lpstr>
      <vt:lpstr>Office Theme</vt:lpstr>
      <vt:lpstr>Thème Office</vt:lpstr>
      <vt:lpstr>Présentation PowerPoint</vt:lpstr>
      <vt:lpstr>Présentation PowerPoint</vt:lpstr>
      <vt:lpstr>Présentation PowerPoint</vt:lpstr>
      <vt:lpstr>إدارة مخاطر الفساد في قطاع الصحة المرحلة الأولى</vt:lpstr>
      <vt:lpstr> الخطوات  </vt:lpstr>
      <vt:lpstr>إدارة مخاطر الفساد في قطاع الصحة المرحلة الأولى</vt:lpstr>
      <vt:lpstr>Présentation PowerPoint</vt:lpstr>
      <vt:lpstr>إدارة مخاطر الفساد في قطاع الصحة في تونس المرحلة الأولى</vt:lpstr>
      <vt:lpstr>إدارة مخاطر الفساد في قطاع الصحة في تونس المرحلة الأولى</vt:lpstr>
      <vt:lpstr>إدارة مخاطر الفساد في قطاع الصحة في تونس المرحلة الأولى</vt:lpstr>
      <vt:lpstr>إدارة مخاطر الفساد في قطاع الصحة في تونس المرحلة الأولى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</vt:lpstr>
      <vt:lpstr>Présentation PowerPoint</vt:lpstr>
      <vt:lpstr>   </vt:lpstr>
      <vt:lpstr>Présentation PowerPoint</vt:lpstr>
      <vt:lpstr>Présentation PowerPoint</vt:lpstr>
      <vt:lpstr>Présentation PowerPoint</vt:lpstr>
      <vt:lpstr>Présentation PowerPoint</vt:lpstr>
      <vt:lpstr>إدارة مخاطر الفساد في قطاع الصحة  في تونس المرحلة الثانية</vt:lpstr>
      <vt:lpstr>Présentation PowerPoint</vt:lpstr>
      <vt:lpstr> الرزنامة المرحلية</vt:lpstr>
      <vt:lpstr>Présentation PowerPoint</vt:lpstr>
      <vt:lpstr>مجال شراء المستلزمات الطبية و مواد الصحة في إطار طلب عروض </vt:lpstr>
      <vt:lpstr>مجال النشاط التكميلي الخاص</vt:lpstr>
      <vt:lpstr>Présentation PowerPoint</vt:lpstr>
      <vt:lpstr>أهم الإجراءات التصحيحية المقترحة</vt:lpstr>
      <vt:lpstr>Présentation PowerPoint</vt:lpstr>
      <vt:lpstr>Présentation PowerPoint</vt:lpstr>
      <vt:lpstr>Présentation PowerPoint</vt:lpstr>
      <vt:lpstr>Présentation PowerPoint</vt:lpstr>
      <vt:lpstr>   </vt:lpstr>
      <vt:lpstr>الدروس المستخلصة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sdc-gh@undp.org</dc:creator>
  <cp:lastModifiedBy>Hakima Ghorri</cp:lastModifiedBy>
  <cp:revision>2489</cp:revision>
  <cp:lastPrinted>2017-03-17T16:07:40Z</cp:lastPrinted>
  <dcterms:created xsi:type="dcterms:W3CDTF">2016-03-29T15:02:47Z</dcterms:created>
  <dcterms:modified xsi:type="dcterms:W3CDTF">2024-12-17T05:22:30Z</dcterms:modified>
</cp:coreProperties>
</file>