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42"/>
  </p:notesMasterIdLst>
  <p:handoutMasterIdLst>
    <p:handoutMasterId r:id="rId43"/>
  </p:handoutMasterIdLst>
  <p:sldIdLst>
    <p:sldId id="256" r:id="rId7"/>
    <p:sldId id="4419" r:id="rId8"/>
    <p:sldId id="4433" r:id="rId9"/>
    <p:sldId id="558" r:id="rId10"/>
    <p:sldId id="560" r:id="rId11"/>
    <p:sldId id="4383" r:id="rId12"/>
    <p:sldId id="4384" r:id="rId13"/>
    <p:sldId id="4385" r:id="rId14"/>
    <p:sldId id="4386" r:id="rId15"/>
    <p:sldId id="4402" r:id="rId16"/>
    <p:sldId id="4403" r:id="rId17"/>
    <p:sldId id="4396" r:id="rId18"/>
    <p:sldId id="4421" r:id="rId19"/>
    <p:sldId id="4399" r:id="rId20"/>
    <p:sldId id="4400" r:id="rId21"/>
    <p:sldId id="4401" r:id="rId22"/>
    <p:sldId id="4404" r:id="rId23"/>
    <p:sldId id="4405" r:id="rId24"/>
    <p:sldId id="4406" r:id="rId25"/>
    <p:sldId id="4423" r:id="rId26"/>
    <p:sldId id="4431" r:id="rId27"/>
    <p:sldId id="4408" r:id="rId28"/>
    <p:sldId id="4410" r:id="rId29"/>
    <p:sldId id="4413" r:id="rId30"/>
    <p:sldId id="4424" r:id="rId31"/>
    <p:sldId id="4416" r:id="rId32"/>
    <p:sldId id="4417" r:id="rId33"/>
    <p:sldId id="4418" r:id="rId34"/>
    <p:sldId id="4425" r:id="rId35"/>
    <p:sldId id="4427" r:id="rId36"/>
    <p:sldId id="4429" r:id="rId37"/>
    <p:sldId id="4430" r:id="rId38"/>
    <p:sldId id="4381" r:id="rId39"/>
    <p:sldId id="4398" r:id="rId40"/>
    <p:sldId id="443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551D1-4AAF-4523-8A07-1A436AB00C44}" v="6" dt="2024-08-14T08:42:4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00" autoAdjust="0"/>
  </p:normalViewPr>
  <p:slideViewPr>
    <p:cSldViewPr snapToGrid="0" snapToObjects="1">
      <p:cViewPr varScale="1">
        <p:scale>
          <a:sx n="64" d="100"/>
          <a:sy n="64" d="100"/>
        </p:scale>
        <p:origin x="1397" y="62"/>
      </p:cViewPr>
      <p:guideLst/>
    </p:cSldViewPr>
  </p:slideViewPr>
  <p:notesTextViewPr>
    <p:cViewPr>
      <p:scale>
        <a:sx n="3" d="2"/>
        <a:sy n="3" d="2"/>
      </p:scale>
      <p:origin x="0" y="0"/>
    </p:cViewPr>
  </p:notesTextViewPr>
  <p:notesViewPr>
    <p:cSldViewPr snapToGrid="0" snapToObjects="1">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D032C8-F277-455B-91A5-034CE51DA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CE10B-9CBC-4B59-ACDB-27C90D9B79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D13DDA-56B2-4D1B-8479-2AE62003F592}" type="datetimeFigureOut">
              <a:rPr lang="en-US" smtClean="0"/>
              <a:t>12/14/2024</a:t>
            </a:fld>
            <a:endParaRPr lang="en-US"/>
          </a:p>
        </p:txBody>
      </p:sp>
      <p:sp>
        <p:nvSpPr>
          <p:cNvPr id="4" name="Footer Placeholder 3">
            <a:extLst>
              <a:ext uri="{FF2B5EF4-FFF2-40B4-BE49-F238E27FC236}">
                <a16:creationId xmlns:a16="http://schemas.microsoft.com/office/drawing/2014/main" id="{C26A9C22-DD98-4F14-9A4A-23D1C23E0B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C17CBA-1A18-403D-AAA9-7E4AB9D74B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2484D2-0D6E-4B48-A267-1C1484BBC589}" type="slidenum">
              <a:rPr lang="en-US" smtClean="0"/>
              <a:t>‹#›</a:t>
            </a:fld>
            <a:endParaRPr lang="en-US"/>
          </a:p>
        </p:txBody>
      </p:sp>
    </p:spTree>
    <p:extLst>
      <p:ext uri="{BB962C8B-B14F-4D97-AF65-F5344CB8AC3E}">
        <p14:creationId xmlns:p14="http://schemas.microsoft.com/office/powerpoint/2010/main" val="170917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66689-7691-4923-ABC2-FD7001A497A6}"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62DFE-C4F5-498E-A10A-375AD5F367D7}" type="slidenum">
              <a:rPr lang="en-US" smtClean="0"/>
              <a:t>‹#›</a:t>
            </a:fld>
            <a:endParaRPr lang="en-US"/>
          </a:p>
        </p:txBody>
      </p:sp>
    </p:spTree>
    <p:extLst>
      <p:ext uri="{BB962C8B-B14F-4D97-AF65-F5344CB8AC3E}">
        <p14:creationId xmlns:p14="http://schemas.microsoft.com/office/powerpoint/2010/main" val="113264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52: CDD/EDD, BRO, Asset &amp; interest declarations</a:t>
            </a:r>
          </a:p>
          <a:p>
            <a:r>
              <a:rPr lang="en-US" sz="1600" dirty="0"/>
              <a:t>53: </a:t>
            </a:r>
            <a:r>
              <a:rPr lang="ar-LB" sz="1600" dirty="0"/>
              <a:t>تدابير تسمح للدول الأخرى برفع دعوى مدنية امام محاكمها لتثبيت حق في ممتلكات مكتسبة بارتكاب فعل مجرّم لو تثبيت ملكية تلك الممتلكات</a:t>
            </a:r>
            <a:endParaRPr lang="en-US" sz="1600" dirty="0"/>
          </a:p>
          <a:p>
            <a:r>
              <a:rPr lang="ar-LB" sz="1600" dirty="0"/>
              <a:t>: السماح للسلطات المختصة </a:t>
            </a:r>
            <a:r>
              <a:rPr lang="ar-LB" sz="1600" dirty="0" err="1"/>
              <a:t>بانفاذ</a:t>
            </a:r>
            <a:r>
              <a:rPr lang="ar-LB" sz="1600" dirty="0"/>
              <a:t> امر مصادرة صادر عن محكمة في دولة اخرى54</a:t>
            </a:r>
            <a:r>
              <a:rPr lang="en-US" sz="1600" dirty="0"/>
              <a:t> </a:t>
            </a:r>
          </a:p>
        </p:txBody>
      </p:sp>
      <p:sp>
        <p:nvSpPr>
          <p:cNvPr id="4" name="Slide Number Placeholder 3"/>
          <p:cNvSpPr>
            <a:spLocks noGrp="1"/>
          </p:cNvSpPr>
          <p:nvPr>
            <p:ph type="sldNum" sz="quarter" idx="5"/>
          </p:nvPr>
        </p:nvSpPr>
        <p:spPr/>
        <p:txBody>
          <a:bodyPr/>
          <a:lstStyle/>
          <a:p>
            <a:fld id="{CFF62DFE-C4F5-498E-A10A-375AD5F367D7}" type="slidenum">
              <a:rPr lang="en-US" smtClean="0"/>
              <a:t>9</a:t>
            </a:fld>
            <a:endParaRPr lang="en-US"/>
          </a:p>
        </p:txBody>
      </p:sp>
    </p:spTree>
    <p:extLst>
      <p:ext uri="{BB962C8B-B14F-4D97-AF65-F5344CB8AC3E}">
        <p14:creationId xmlns:p14="http://schemas.microsoft.com/office/powerpoint/2010/main" val="2280583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1215082" y="460827"/>
            <a:ext cx="637103" cy="1295712"/>
          </a:xfrm>
          <a:prstGeom prst="rect">
            <a:avLst/>
          </a:prstGeom>
        </p:spPr>
      </p:pic>
    </p:spTree>
    <p:extLst>
      <p:ext uri="{BB962C8B-B14F-4D97-AF65-F5344CB8AC3E}">
        <p14:creationId xmlns:p14="http://schemas.microsoft.com/office/powerpoint/2010/main" val="10950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dirty="0"/>
              <a:t>Click to edit Master title style</a:t>
            </a:r>
          </a:p>
        </p:txBody>
      </p:sp>
      <p:sp>
        <p:nvSpPr>
          <p:cNvPr id="4" name="Subtitle 2">
            <a:extLst>
              <a:ext uri="{FF2B5EF4-FFF2-40B4-BE49-F238E27FC236}">
                <a16:creationId xmlns:a16="http://schemas.microsoft.com/office/drawing/2014/main" id="{412AB11C-65A4-2C46-ACEE-025A020E41DD}"/>
              </a:ext>
            </a:extLst>
          </p:cNvPr>
          <p:cNvSpPr>
            <a:spLocks noGrp="1"/>
          </p:cNvSpPr>
          <p:nvPr>
            <p:ph type="subTitle" idx="1" hasCustomPrompt="1"/>
          </p:nvPr>
        </p:nvSpPr>
        <p:spPr>
          <a:xfrm>
            <a:off x="1215082" y="4053659"/>
            <a:ext cx="7825947" cy="625474"/>
          </a:xfrm>
          <a:prstGeom prst="rect">
            <a:avLst/>
          </a:prstGeo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8794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alphaModFix/>
          </a:blip>
          <a:stretch>
            <a:fillRect/>
          </a:stretch>
        </p:blipFill>
        <p:spPr>
          <a:xfrm>
            <a:off x="0" y="0"/>
            <a:ext cx="12192000" cy="685800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520A9D45-9B39-3042-BBBB-2649EECA1F50}"/>
              </a:ext>
            </a:extLst>
          </p:cNvPr>
          <p:cNvPicPr>
            <a:picLocks noChangeAspect="1"/>
          </p:cNvPicPr>
          <p:nvPr userDrawn="1"/>
        </p:nvPicPr>
        <p:blipFill>
          <a:blip r:embed="rId3"/>
          <a:stretch>
            <a:fillRect/>
          </a:stretch>
        </p:blipFill>
        <p:spPr>
          <a:xfrm>
            <a:off x="5486898" y="2190236"/>
            <a:ext cx="1218203" cy="2477528"/>
          </a:xfrm>
          <a:prstGeom prst="rect">
            <a:avLst/>
          </a:prstGeom>
        </p:spPr>
      </p:pic>
    </p:spTree>
    <p:extLst>
      <p:ext uri="{BB962C8B-B14F-4D97-AF65-F5344CB8AC3E}">
        <p14:creationId xmlns:p14="http://schemas.microsoft.com/office/powerpoint/2010/main" val="272588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22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29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C670A52-2EE8-471C-9EF2-63F272D04477}"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E39E-FFF7-4A44-B504-B883FA9C4FB9}" type="slidenum">
              <a:rPr lang="en-US" smtClean="0"/>
              <a:t>‹#›</a:t>
            </a:fld>
            <a:endParaRPr lang="en-US"/>
          </a:p>
        </p:txBody>
      </p:sp>
    </p:spTree>
    <p:extLst>
      <p:ext uri="{BB962C8B-B14F-4D97-AF65-F5344CB8AC3E}">
        <p14:creationId xmlns:p14="http://schemas.microsoft.com/office/powerpoint/2010/main" val="297849810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hasCustomPrompt="1"/>
          </p:nvPr>
        </p:nvSpPr>
        <p:spPr>
          <a:xfrm>
            <a:off x="1215082" y="3031435"/>
            <a:ext cx="9699103" cy="1022224"/>
          </a:xfrm>
          <a:prstGeom prst="rect">
            <a:avLst/>
          </a:prstGeom>
        </p:spPr>
        <p:txBody>
          <a:bodyPr anchor="b"/>
          <a:lstStyle>
            <a:lvl1pPr algn="r">
              <a:defRPr sz="6000"/>
            </a:lvl1pPr>
          </a:lstStyle>
          <a:p>
            <a:r>
              <a:rPr lang="ar-LB" dirty="0"/>
              <a:t>العنوان الرئيسي</a:t>
            </a:r>
            <a:endParaRPr lang="en-US" dirty="0"/>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3088238" y="4123997"/>
            <a:ext cx="7825947" cy="625474"/>
          </a:xfrm>
          <a:prstGeom prst="rect">
            <a:avLst/>
          </a:prstGeom>
        </p:spPr>
        <p:txBody>
          <a:bodyPr anchor="b"/>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LB" dirty="0"/>
              <a:t>العنوان</a:t>
            </a:r>
            <a:endParaRPr lang="en-US" dirty="0"/>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168954"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6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7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1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3D3FB-3539-C04E-A4E7-3B6421E7320D}"/>
              </a:ext>
            </a:extLst>
          </p:cNvPr>
          <p:cNvSpPr>
            <a:spLocks noGrp="1"/>
          </p:cNvSpPr>
          <p:nvPr>
            <p:ph idx="1"/>
          </p:nvPr>
        </p:nvSpPr>
        <p:spPr>
          <a:xfrm>
            <a:off x="5183188" y="1413089"/>
            <a:ext cx="6172200" cy="444796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EE39B9-1F22-3849-9230-C29893CEEA3F}"/>
              </a:ext>
            </a:extLst>
          </p:cNvPr>
          <p:cNvSpPr>
            <a:spLocks noGrp="1"/>
          </p:cNvSpPr>
          <p:nvPr>
            <p:ph type="body" sz="half" idx="2"/>
          </p:nvPr>
        </p:nvSpPr>
        <p:spPr>
          <a:xfrm>
            <a:off x="839788" y="1421027"/>
            <a:ext cx="3932237" cy="444796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130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B74AB4-6D80-EB4B-AFBF-5CF857ED5CA3}"/>
              </a:ext>
            </a:extLst>
          </p:cNvPr>
          <p:cNvSpPr>
            <a:spLocks noGrp="1"/>
          </p:cNvSpPr>
          <p:nvPr>
            <p:ph type="pic" idx="1"/>
          </p:nvPr>
        </p:nvSpPr>
        <p:spPr>
          <a:xfrm>
            <a:off x="5183188" y="1462516"/>
            <a:ext cx="6172200" cy="43985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D8A52-F304-1044-B776-671CDC89CA49}"/>
              </a:ext>
            </a:extLst>
          </p:cNvPr>
          <p:cNvSpPr>
            <a:spLocks noGrp="1"/>
          </p:cNvSpPr>
          <p:nvPr>
            <p:ph type="body" sz="half" idx="2"/>
          </p:nvPr>
        </p:nvSpPr>
        <p:spPr>
          <a:xfrm>
            <a:off x="839788" y="1470454"/>
            <a:ext cx="3932237" cy="439853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80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10C77-33BF-D743-87B2-BC46CCA5DD87}"/>
              </a:ext>
            </a:extLst>
          </p:cNvPr>
          <p:cNvPicPr>
            <a:picLocks noChangeAspect="1"/>
          </p:cNvPicPr>
          <p:nvPr userDrawn="1"/>
        </p:nvPicPr>
        <p:blipFill>
          <a:blip r:embed="rId16"/>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id="{7DE6044D-1EB9-FF42-A7C9-DF535F40DACB}"/>
              </a:ext>
            </a:extLst>
          </p:cNvPr>
          <p:cNvSpPr>
            <a:spLocks noGrp="1"/>
          </p:cNvSpPr>
          <p:nvPr>
            <p:ph type="title"/>
          </p:nvPr>
        </p:nvSpPr>
        <p:spPr>
          <a:xfrm>
            <a:off x="838200" y="248478"/>
            <a:ext cx="10515600" cy="810592"/>
          </a:xfrm>
          <a:prstGeom prst="rect">
            <a:avLst/>
          </a:prstGeom>
        </p:spPr>
        <p:txBody>
          <a:bodyPr vert="horz" lIns="91440" tIns="45720" rIns="91440" bIns="45720" rtlCol="0" anchor="b">
            <a:normAutofit/>
          </a:bodyPr>
          <a:lstStyle/>
          <a:p>
            <a:r>
              <a:rPr lang="ar-LB" dirty="0"/>
              <a:t>العنوان</a:t>
            </a:r>
            <a:endParaRPr lang="en-US" dirty="0"/>
          </a:p>
        </p:txBody>
      </p:sp>
      <p:pic>
        <p:nvPicPr>
          <p:cNvPr id="11" name="Picture 10">
            <a:extLst>
              <a:ext uri="{FF2B5EF4-FFF2-40B4-BE49-F238E27FC236}">
                <a16:creationId xmlns:a16="http://schemas.microsoft.com/office/drawing/2014/main" id="{260C5D41-422B-A74A-B8CD-07AAB99638EF}"/>
              </a:ext>
            </a:extLst>
          </p:cNvPr>
          <p:cNvPicPr>
            <a:picLocks noChangeAspect="1"/>
          </p:cNvPicPr>
          <p:nvPr userDrawn="1"/>
        </p:nvPicPr>
        <p:blipFill>
          <a:blip r:embed="rId17"/>
          <a:stretch>
            <a:fillRect/>
          </a:stretch>
        </p:blipFill>
        <p:spPr>
          <a:xfrm>
            <a:off x="430696" y="72472"/>
            <a:ext cx="485112" cy="986598"/>
          </a:xfrm>
          <a:prstGeom prst="rect">
            <a:avLst/>
          </a:prstGeom>
        </p:spPr>
      </p:pic>
      <p:sp>
        <p:nvSpPr>
          <p:cNvPr id="12" name="TextBox 11">
            <a:extLst>
              <a:ext uri="{FF2B5EF4-FFF2-40B4-BE49-F238E27FC236}">
                <a16:creationId xmlns:a16="http://schemas.microsoft.com/office/drawing/2014/main" id="{B834E456-D499-AB47-AD23-1C93058AD751}"/>
              </a:ext>
            </a:extLst>
          </p:cNvPr>
          <p:cNvSpPr txBox="1"/>
          <p:nvPr userDrawn="1"/>
        </p:nvSpPr>
        <p:spPr>
          <a:xfrm>
            <a:off x="430696" y="6471022"/>
            <a:ext cx="3945835" cy="276999"/>
          </a:xfrm>
          <a:prstGeom prst="rect">
            <a:avLst/>
          </a:prstGeom>
          <a:noFill/>
        </p:spPr>
        <p:txBody>
          <a:bodyPr wrap="square" rtlCol="0">
            <a:spAutoFit/>
          </a:bodyPr>
          <a:lstStyle/>
          <a:p>
            <a:pPr algn="l"/>
            <a:r>
              <a:rPr lang="ar-LB" sz="1200" dirty="0">
                <a:solidFill>
                  <a:schemeClr val="tx1">
                    <a:alpha val="75000"/>
                  </a:schemeClr>
                </a:solidFill>
              </a:rPr>
              <a:t>برنامج الأمم المتحدة الإنمائي</a:t>
            </a:r>
            <a:endParaRPr lang="en-US" sz="1200" dirty="0">
              <a:solidFill>
                <a:schemeClr val="tx1">
                  <a:alpha val="75000"/>
                </a:schemeClr>
              </a:solidFill>
            </a:endParaRPr>
          </a:p>
        </p:txBody>
      </p:sp>
    </p:spTree>
    <p:extLst>
      <p:ext uri="{BB962C8B-B14F-4D97-AF65-F5344CB8AC3E}">
        <p14:creationId xmlns:p14="http://schemas.microsoft.com/office/powerpoint/2010/main" val="4948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60" r:id="rId11"/>
    <p:sldLayoutId id="2147483673" r:id="rId12"/>
    <p:sldLayoutId id="2147483674" r:id="rId13"/>
    <p:sldLayoutId id="2147483675" r:id="rId14"/>
  </p:sldLayoutIdLst>
  <p:txStyles>
    <p:titleStyle>
      <a:lvl1pPr algn="r"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793347"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838200" y="248478"/>
            <a:ext cx="10515600" cy="810592"/>
          </a:xfrm>
          <a:prstGeom prst="rect">
            <a:avLst/>
          </a:prstGeom>
        </p:spPr>
        <p:txBody>
          <a:bodyPr vert="horz" lIns="91440" tIns="45720" rIns="91440" bIns="45720" rtlCol="0" anchor="b">
            <a:normAutofit/>
          </a:bodyPr>
          <a:lstStyle/>
          <a:p>
            <a:r>
              <a:rPr lang="ar-LB" dirty="0"/>
              <a:t>العنوان</a:t>
            </a:r>
            <a:endParaRPr lang="en-US" dirty="0"/>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517210" y="6513183"/>
            <a:ext cx="3945835" cy="253916"/>
          </a:xfrm>
          <a:prstGeom prst="rect">
            <a:avLst/>
          </a:prstGeom>
          <a:noFill/>
        </p:spPr>
        <p:txBody>
          <a:bodyPr wrap="square" rtlCol="0">
            <a:spAutoFit/>
          </a:bodyPr>
          <a:lstStyle/>
          <a:p>
            <a:pPr algn="l"/>
            <a:r>
              <a:rPr lang="ar-LB" sz="1050" dirty="0">
                <a:solidFill>
                  <a:schemeClr val="tx1">
                    <a:alpha val="75000"/>
                  </a:schemeClr>
                </a:solidFill>
              </a:rPr>
              <a:t>برنامج الأمم المتحدة الإنمائي</a:t>
            </a:r>
            <a:endParaRPr lang="en-US" sz="1050" dirty="0">
              <a:solidFill>
                <a:schemeClr val="tx1">
                  <a:alpha val="75000"/>
                </a:schemeClr>
              </a:solidFill>
            </a:endParaRP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txBox="1">
            <a:spLocks/>
          </p:cNvSpPr>
          <p:nvPr/>
        </p:nvSpPr>
        <p:spPr>
          <a:xfrm>
            <a:off x="-50042" y="2602946"/>
            <a:ext cx="12242042" cy="1022224"/>
          </a:xfrm>
          <a:prstGeom prst="rect">
            <a:avLst/>
          </a:prstGeom>
        </p:spPr>
        <p:txBody>
          <a:bodyPr>
            <a:normAutofit/>
          </a:bodyPr>
          <a:lstStyle>
            <a:lvl1pPr algn="r"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ar-LB" sz="4000" dirty="0"/>
              <a:t>الأطر الدولية لمكافحة الفساد</a:t>
            </a:r>
            <a:endParaRPr lang="en-US" sz="4000" dirty="0"/>
          </a:p>
        </p:txBody>
      </p:sp>
      <p:sp>
        <p:nvSpPr>
          <p:cNvPr id="3" name="Subtitle 2">
            <a:extLst>
              <a:ext uri="{FF2B5EF4-FFF2-40B4-BE49-F238E27FC236}">
                <a16:creationId xmlns:a16="http://schemas.microsoft.com/office/drawing/2014/main" id="{EDAFBDA5-E298-3440-8BED-4395E0318CFA}"/>
              </a:ext>
            </a:extLst>
          </p:cNvPr>
          <p:cNvSpPr txBox="1">
            <a:spLocks/>
          </p:cNvSpPr>
          <p:nvPr/>
        </p:nvSpPr>
        <p:spPr>
          <a:xfrm>
            <a:off x="-50041" y="4309353"/>
            <a:ext cx="12242041" cy="24252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fontAlgn="base">
              <a:buNone/>
            </a:pPr>
            <a:r>
              <a:rPr lang="ar-SA" sz="3000" b="1" dirty="0">
                <a:solidFill>
                  <a:schemeClr val="bg1"/>
                </a:solidFill>
                <a:latin typeface="arial" panose="020B0604020202020204" pitchFamily="34" charset="0"/>
              </a:rPr>
              <a:t>المشروع الاقليمي لمكافحة الفساد وتعزيز النزاهة في البلدان العربية</a:t>
            </a:r>
            <a:endParaRPr lang="en-US" sz="3000" dirty="0">
              <a:solidFill>
                <a:schemeClr val="bg1"/>
              </a:solidFill>
            </a:endParaRPr>
          </a:p>
        </p:txBody>
      </p:sp>
    </p:spTree>
    <p:extLst>
      <p:ext uri="{BB962C8B-B14F-4D97-AF65-F5344CB8AC3E}">
        <p14:creationId xmlns:p14="http://schemas.microsoft.com/office/powerpoint/2010/main" val="425661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1CF57-0230-F1C2-3B2A-93D1335425F8}"/>
              </a:ext>
            </a:extLst>
          </p:cNvPr>
          <p:cNvSpPr txBox="1"/>
          <p:nvPr/>
        </p:nvSpPr>
        <p:spPr>
          <a:xfrm>
            <a:off x="794084" y="0"/>
            <a:ext cx="11273590" cy="1222835"/>
          </a:xfrm>
          <a:prstGeom prst="rect">
            <a:avLst/>
          </a:prstGeom>
          <a:noFill/>
        </p:spPr>
        <p:txBody>
          <a:bodyPr wrap="square">
            <a:spAutoFit/>
          </a:bodyPr>
          <a:lstStyle/>
          <a:p>
            <a:pPr marL="0" marR="0" algn="ctr" rtl="1">
              <a:lnSpc>
                <a:spcPct val="107000"/>
              </a:lnSpc>
              <a:spcBef>
                <a:spcPts val="0"/>
              </a:spcBef>
              <a:spcAft>
                <a:spcPts val="800"/>
              </a:spcAft>
            </a:pPr>
            <a:r>
              <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ا</a:t>
            </a:r>
            <a:r>
              <a:rPr lang="ar-SA" sz="32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تفاقية</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منظمة التعاون الاقتصادي والتنمية</a:t>
            </a:r>
            <a:r>
              <a:rPr lang="en-US"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ل</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مكافحة الرشوة</a:t>
            </a:r>
            <a:endPar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1">
              <a:lnSpc>
                <a:spcPct val="107000"/>
              </a:lnSpc>
              <a:spcBef>
                <a:spcPts val="0"/>
              </a:spcBef>
              <a:spcAft>
                <a:spcPts val="800"/>
              </a:spcAft>
            </a:pP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chemeClr val="bg1"/>
                </a:solidFill>
                <a:effectLst/>
                <a:latin typeface="Times New Roman" panose="02020603050405020304" pitchFamily="18" charset="0"/>
                <a:ea typeface="DengXian" panose="02010600030101010101" pitchFamily="2" charset="-122"/>
              </a:rPr>
              <a:t>The </a:t>
            </a:r>
            <a:r>
              <a:rPr lang="en-US" sz="3200" b="1" dirty="0">
                <a:solidFill>
                  <a:schemeClr val="bg1"/>
                </a:solidFill>
                <a:effectLst/>
                <a:latin typeface="Times New Roman" panose="02020603050405020304" pitchFamily="18" charset="0"/>
                <a:ea typeface="DengXian" panose="02010600030101010101" pitchFamily="2" charset="-122"/>
              </a:rPr>
              <a:t>OECD Anti-Bribery Convention</a:t>
            </a:r>
            <a:r>
              <a:rPr lang="en-US" sz="3200" dirty="0">
                <a:solidFill>
                  <a:schemeClr val="bg1"/>
                </a:solidFill>
                <a:effectLst/>
                <a:latin typeface="Times New Roman" panose="02020603050405020304" pitchFamily="18" charset="0"/>
                <a:ea typeface="DengXian" panose="02010600030101010101" pitchFamily="2" charset="-122"/>
              </a:rPr>
              <a:t> </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D62CCC61-293A-3BDD-D016-E9749EBDA733}"/>
              </a:ext>
            </a:extLst>
          </p:cNvPr>
          <p:cNvSpPr txBox="1"/>
          <p:nvPr/>
        </p:nvSpPr>
        <p:spPr>
          <a:xfrm>
            <a:off x="3272588" y="1410258"/>
            <a:ext cx="8795085" cy="5420908"/>
          </a:xfrm>
          <a:prstGeom prst="rect">
            <a:avLst/>
          </a:prstGeom>
          <a:noFill/>
        </p:spPr>
        <p:txBody>
          <a:bodyPr wrap="square">
            <a:spAutoFit/>
          </a:bodyPr>
          <a:lstStyle/>
          <a:p>
            <a:pPr marL="0" marR="0" algn="r" rtl="1">
              <a:lnSpc>
                <a:spcPct val="107000"/>
              </a:lnSpc>
              <a:spcBef>
                <a:spcPts val="0"/>
              </a:spcBef>
              <a:spcAft>
                <a:spcPts val="800"/>
              </a:spcAf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المعروفة رسميًا باسم اتفاقية مكافحة رشوة الموظفين العموميين الأجانب في المعاملات التجارية الدولية</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rtl="1">
              <a:lnSpc>
                <a:spcPct val="107000"/>
              </a:lnSpc>
              <a:spcBef>
                <a:spcPts val="0"/>
              </a:spcBef>
              <a:spcAft>
                <a:spcPts val="800"/>
              </a:spcAft>
            </a:pPr>
            <a:endParaRPr lang="en-US" kern="100" dirty="0">
              <a:effectLst/>
              <a:latin typeface="Calibri" panose="020F0502020204030204" pitchFamily="34" charset="0"/>
              <a:ea typeface="DengXian" panose="02010600030101010101" pitchFamily="2" charset="-122"/>
              <a:cs typeface="Arial" panose="020B0604020202020204" pitchFamily="34" charset="0"/>
            </a:endParaRPr>
          </a:p>
          <a:p>
            <a:pPr marL="0" marR="0" algn="r" rtl="1">
              <a:lnSpc>
                <a:spcPct val="107000"/>
              </a:lnSpc>
              <a:spcBef>
                <a:spcPts val="0"/>
              </a:spcBef>
              <a:spcAft>
                <a:spcPts val="800"/>
              </a:spcAf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هدفها الأساسي:</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0" marR="0" algn="r" rtl="1">
              <a:lnSpc>
                <a:spcPct val="107000"/>
              </a:lnSpc>
              <a:spcBef>
                <a:spcPts val="0"/>
              </a:spcBef>
              <a:spcAft>
                <a:spcPts val="800"/>
              </a:spcAf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مكافحة الفساد من خلال التركيز على جانب العرض في الرشوة (أي المُقدم للرشوة).</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rtl="1">
              <a:lnSpc>
                <a:spcPct val="107000"/>
              </a:lnSpc>
              <a:spcBef>
                <a:spcPts val="0"/>
              </a:spcBef>
              <a:spcAft>
                <a:spcPts val="800"/>
              </a:spcAf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0" marR="0" algn="r" rtl="1">
              <a:lnSpc>
                <a:spcPct val="107000"/>
              </a:lnSpc>
              <a:spcBef>
                <a:spcPts val="0"/>
              </a:spcBef>
              <a:spcAft>
                <a:spcPts val="800"/>
              </a:spcAf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نقاط رئيسية:</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Wingdings" panose="05000000000000000000" pitchFamily="2" charset="2"/>
              <a:buChar char="Ø"/>
              <a:tabLst>
                <a:tab pos="457200" algn="l"/>
              </a:tabLs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التجريم:</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تتعهد الدول الموقعة بتجريم رشوة الموظفين العموميين الأجانب بموجب قوانينها الوطنية.</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Wingdings" panose="05000000000000000000" pitchFamily="2" charset="2"/>
              <a:buChar char="Ø"/>
              <a:tabLst>
                <a:tab pos="457200" algn="l"/>
              </a:tabLs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التحقيق والعقوبة:</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كما توافق على التحقيق وملاحقة ومعاقبة مثل هذه الجرائم.</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Wingdings" panose="05000000000000000000" pitchFamily="2" charset="2"/>
              <a:buChar char="Ø"/>
              <a:tabLst>
                <a:tab pos="457200" algn="l"/>
              </a:tabLs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خلق تكافؤ الفرص:</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تهدف الاتفاقية إلى خلق منافسة عادلة في بيئة الأعمال العالمية.</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4" name="Picture 3">
            <a:extLst>
              <a:ext uri="{FF2B5EF4-FFF2-40B4-BE49-F238E27FC236}">
                <a16:creationId xmlns:a16="http://schemas.microsoft.com/office/drawing/2014/main" id="{9EDC2D62-2E9E-C464-111F-E63BAAADC344}"/>
              </a:ext>
            </a:extLst>
          </p:cNvPr>
          <p:cNvPicPr>
            <a:picLocks noChangeAspect="1"/>
          </p:cNvPicPr>
          <p:nvPr/>
        </p:nvPicPr>
        <p:blipFill>
          <a:blip r:embed="rId2"/>
          <a:stretch>
            <a:fillRect/>
          </a:stretch>
        </p:blipFill>
        <p:spPr>
          <a:xfrm rot="20900435">
            <a:off x="481599" y="1973178"/>
            <a:ext cx="2676413" cy="3808971"/>
          </a:xfrm>
          <a:prstGeom prst="rect">
            <a:avLst/>
          </a:prstGeom>
        </p:spPr>
      </p:pic>
    </p:spTree>
    <p:extLst>
      <p:ext uri="{BB962C8B-B14F-4D97-AF65-F5344CB8AC3E}">
        <p14:creationId xmlns:p14="http://schemas.microsoft.com/office/powerpoint/2010/main" val="211278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11E02-8F89-CDB8-6E3A-9AD89D335152}"/>
              </a:ext>
            </a:extLst>
          </p:cNvPr>
          <p:cNvSpPr txBox="1"/>
          <p:nvPr/>
        </p:nvSpPr>
        <p:spPr>
          <a:xfrm>
            <a:off x="794084" y="0"/>
            <a:ext cx="11273590" cy="1222835"/>
          </a:xfrm>
          <a:prstGeom prst="rect">
            <a:avLst/>
          </a:prstGeom>
          <a:noFill/>
        </p:spPr>
        <p:txBody>
          <a:bodyPr wrap="square">
            <a:spAutoFit/>
          </a:bodyPr>
          <a:lstStyle/>
          <a:p>
            <a:pPr marL="0" marR="0" algn="ctr" rtl="1">
              <a:lnSpc>
                <a:spcPct val="107000"/>
              </a:lnSpc>
              <a:spcBef>
                <a:spcPts val="0"/>
              </a:spcBef>
              <a:spcAft>
                <a:spcPts val="800"/>
              </a:spcAft>
            </a:pPr>
            <a:r>
              <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ا</a:t>
            </a:r>
            <a:r>
              <a:rPr lang="ar-SA" sz="32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تفاقية</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منظمة التعاون الاقتصادي والتنمية</a:t>
            </a:r>
            <a:r>
              <a:rPr lang="en-US"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ل</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مكافحة الرشوة</a:t>
            </a:r>
            <a:endParaRPr lang="ar-LB"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rtl="1">
              <a:lnSpc>
                <a:spcPct val="107000"/>
              </a:lnSpc>
              <a:spcBef>
                <a:spcPts val="0"/>
              </a:spcBef>
              <a:spcAft>
                <a:spcPts val="800"/>
              </a:spcAft>
            </a:pP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chemeClr val="bg1"/>
                </a:solidFill>
                <a:effectLst/>
                <a:latin typeface="Times New Roman" panose="02020603050405020304" pitchFamily="18" charset="0"/>
                <a:ea typeface="DengXian" panose="02010600030101010101" pitchFamily="2" charset="-122"/>
              </a:rPr>
              <a:t>The </a:t>
            </a:r>
            <a:r>
              <a:rPr lang="en-US" sz="3200" b="1" dirty="0">
                <a:solidFill>
                  <a:schemeClr val="bg1"/>
                </a:solidFill>
                <a:effectLst/>
                <a:latin typeface="Times New Roman" panose="02020603050405020304" pitchFamily="18" charset="0"/>
                <a:ea typeface="DengXian" panose="02010600030101010101" pitchFamily="2" charset="-122"/>
              </a:rPr>
              <a:t>OECD Anti-Bribery Convention</a:t>
            </a:r>
            <a:r>
              <a:rPr lang="en-US" sz="3200" dirty="0">
                <a:solidFill>
                  <a:schemeClr val="bg1"/>
                </a:solidFill>
                <a:effectLst/>
                <a:latin typeface="Times New Roman" panose="02020603050405020304" pitchFamily="18" charset="0"/>
                <a:ea typeface="DengXian" panose="02010600030101010101" pitchFamily="2" charset="-122"/>
              </a:rPr>
              <a:t> </a:t>
            </a:r>
            <a:r>
              <a:rPr lang="ar-SA"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027849EE-FC94-A687-C8A9-C9E74E6A7473}"/>
              </a:ext>
            </a:extLst>
          </p:cNvPr>
          <p:cNvSpPr txBox="1"/>
          <p:nvPr/>
        </p:nvSpPr>
        <p:spPr>
          <a:xfrm>
            <a:off x="3838073" y="1813674"/>
            <a:ext cx="8121315" cy="2644506"/>
          </a:xfrm>
          <a:prstGeom prst="rect">
            <a:avLst/>
          </a:prstGeom>
          <a:noFill/>
        </p:spPr>
        <p:txBody>
          <a:bodyPr wrap="square">
            <a:spAutoFit/>
          </a:bodyPr>
          <a:lstStyle/>
          <a:p>
            <a:pPr marL="228600" marR="0" algn="r" rtl="1">
              <a:lnSpc>
                <a:spcPct val="107000"/>
              </a:lnSpc>
              <a:spcBef>
                <a:spcPts val="0"/>
              </a:spcBef>
              <a:spcAft>
                <a:spcPts val="800"/>
              </a:spcAft>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المراقبة:</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800100" lvl="1" indent="-342900" algn="r" rtl="1">
              <a:lnSpc>
                <a:spcPct val="107000"/>
              </a:lnSpc>
              <a:buFont typeface="Symbol" panose="05050102010706020507" pitchFamily="18" charset="2"/>
              <a:buChar char=""/>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تراقب منظمة التعاون الاقتصادي والتنمية التنفيذ، لكن ليس لديها سلطة إنفاذ.</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r" rtl="1">
              <a:lnSpc>
                <a:spcPct val="107000"/>
              </a:lnSpc>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800100" lvl="1" indent="-342900" algn="r" rtl="1">
              <a:lnSpc>
                <a:spcPct val="107000"/>
              </a:lnSpc>
              <a:spcAft>
                <a:spcPts val="800"/>
              </a:spcAft>
              <a:buFont typeface="Symbol" panose="05050102010706020507" pitchFamily="18" charset="2"/>
              <a:buChar char=""/>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تقع على عاتق الدول المشاركة مسؤولية مواءمة قوانينها مع الاتفاقية وضمان تنفيذها.</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3" name="Picture 2">
            <a:extLst>
              <a:ext uri="{FF2B5EF4-FFF2-40B4-BE49-F238E27FC236}">
                <a16:creationId xmlns:a16="http://schemas.microsoft.com/office/drawing/2014/main" id="{50C3A295-85CF-377C-BC63-8CC97D01F2FF}"/>
              </a:ext>
            </a:extLst>
          </p:cNvPr>
          <p:cNvPicPr>
            <a:picLocks noChangeAspect="1"/>
          </p:cNvPicPr>
          <p:nvPr/>
        </p:nvPicPr>
        <p:blipFill>
          <a:blip r:embed="rId2"/>
          <a:stretch>
            <a:fillRect/>
          </a:stretch>
        </p:blipFill>
        <p:spPr>
          <a:xfrm rot="21170543">
            <a:off x="425116" y="1813674"/>
            <a:ext cx="2847473" cy="4052417"/>
          </a:xfrm>
          <a:prstGeom prst="rect">
            <a:avLst/>
          </a:prstGeom>
        </p:spPr>
      </p:pic>
    </p:spTree>
    <p:extLst>
      <p:ext uri="{BB962C8B-B14F-4D97-AF65-F5344CB8AC3E}">
        <p14:creationId xmlns:p14="http://schemas.microsoft.com/office/powerpoint/2010/main" val="4862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70ADAE-4609-CA28-8024-950C8D076514}"/>
              </a:ext>
            </a:extLst>
          </p:cNvPr>
          <p:cNvSpPr txBox="1"/>
          <p:nvPr/>
        </p:nvSpPr>
        <p:spPr>
          <a:xfrm>
            <a:off x="220134" y="1314022"/>
            <a:ext cx="11971866" cy="5262979"/>
          </a:xfrm>
          <a:prstGeom prst="rect">
            <a:avLst/>
          </a:prstGeom>
          <a:noFill/>
        </p:spPr>
        <p:txBody>
          <a:bodyPr wrap="square">
            <a:spAutoFit/>
          </a:bodyPr>
          <a:lstStyle/>
          <a:p>
            <a:pPr marL="342900" indent="-342900" algn="just" rtl="1">
              <a:buFont typeface="Courier New" panose="02070309020205020404" pitchFamily="49" charset="0"/>
              <a:buChar char="o"/>
            </a:pPr>
            <a:r>
              <a:rPr lang="ar-LB" sz="2400" b="0" i="0" dirty="0">
                <a:solidFill>
                  <a:schemeClr val="accent1"/>
                </a:solidFill>
                <a:effectLst/>
                <a:latin typeface="Almarai"/>
              </a:rPr>
              <a:t>الاتفاقية العربية لمكافحة الفساد هي اتفاقية عربية إقليمية ترمي إلى تفعيل الجهود العربية والدولية الرامية إلى مكافحة الفساد والتصدي له وتيسير التعاون الدولي في مكافحة جرائم الفساد، إلى جانب تشجيع الأفراد ومؤسسات المجتمع المدني على المشاركة الفعالة في منع ومكافحة الفساد.</a:t>
            </a:r>
          </a:p>
          <a:p>
            <a:pPr marL="342900" indent="-342900" algn="just" rtl="1">
              <a:buFont typeface="Courier New" panose="02070309020205020404" pitchFamily="49" charset="0"/>
              <a:buChar char="o"/>
            </a:pPr>
            <a:endParaRPr lang="ar-LB" sz="2400" b="0" i="0" dirty="0">
              <a:solidFill>
                <a:schemeClr val="accent1"/>
              </a:solidFill>
              <a:effectLst/>
              <a:latin typeface="Almarai"/>
            </a:endParaRPr>
          </a:p>
          <a:p>
            <a:pPr marL="342900" indent="-342900" algn="just" rtl="1">
              <a:buFont typeface="Courier New" panose="02070309020205020404" pitchFamily="49" charset="0"/>
              <a:buChar char="o"/>
            </a:pPr>
            <a:r>
              <a:rPr lang="ar-LB" sz="2400" b="0" i="0" dirty="0">
                <a:solidFill>
                  <a:schemeClr val="accent1"/>
                </a:solidFill>
                <a:effectLst/>
                <a:latin typeface="Almarai"/>
              </a:rPr>
              <a:t>تجرّم هذه الاتفاقية أفعال الفساد، كالرشوة في القطاع العام والخاص وإساءة استغلال النفوذ والإثراء غير المشروع وغسل الأموال وإعاقة سير العدالة، وتضع تدابيراً للوقاية من الفساد بما في ذلك اعتماد أنظمة لتعزيز الشفافية والمراجعة الدورية للتشريعات والتدابير الإدارية ذات الصلة بمنع ومكافحة الفساد، ومنع تضارب المصالح.</a:t>
            </a:r>
          </a:p>
          <a:p>
            <a:pPr marL="342900" indent="-342900" algn="just" rtl="1">
              <a:buFont typeface="Courier New" panose="02070309020205020404" pitchFamily="49" charset="0"/>
              <a:buChar char="o"/>
            </a:pPr>
            <a:endParaRPr lang="ar-LB" sz="2400" b="0" i="0" dirty="0">
              <a:solidFill>
                <a:schemeClr val="accent1"/>
              </a:solidFill>
              <a:effectLst/>
              <a:latin typeface="Almarai"/>
            </a:endParaRPr>
          </a:p>
          <a:p>
            <a:pPr marL="342900" indent="-342900" algn="just" rtl="1">
              <a:buFont typeface="Courier New" panose="02070309020205020404" pitchFamily="49" charset="0"/>
              <a:buChar char="o"/>
            </a:pPr>
            <a:r>
              <a:rPr lang="ar-LB" sz="2400" b="0" i="0" dirty="0">
                <a:solidFill>
                  <a:schemeClr val="accent1"/>
                </a:solidFill>
                <a:effectLst/>
                <a:latin typeface="Almarai"/>
              </a:rPr>
              <a:t>كما تركّز الاتفاقية على التعاون في إنفاذ القوانين بين الدول الأطراف المنضمة إلى الاتفاقية، وذلك من خلال تبادل المعلومات عن جرائم الفساد وإجراء التحريات وتوفير المساعدة التقنية وعقد البرامج التدريبية المشتركة.</a:t>
            </a:r>
          </a:p>
          <a:p>
            <a:pPr marL="342900" indent="-342900" algn="just" rtl="1">
              <a:buFont typeface="Courier New" panose="02070309020205020404" pitchFamily="49" charset="0"/>
              <a:buChar char="o"/>
            </a:pPr>
            <a:endParaRPr lang="ar-LB" sz="2400" dirty="0">
              <a:solidFill>
                <a:schemeClr val="accent1"/>
              </a:solidFill>
              <a:latin typeface="Almarai"/>
            </a:endParaRPr>
          </a:p>
          <a:p>
            <a:pPr marL="342900" indent="-342900" algn="just" rtl="1">
              <a:buFont typeface="Courier New" panose="02070309020205020404" pitchFamily="49" charset="0"/>
              <a:buChar char="o"/>
            </a:pPr>
            <a:r>
              <a:rPr lang="ar-LB" sz="2400" b="0" i="0" dirty="0">
                <a:solidFill>
                  <a:schemeClr val="accent1"/>
                </a:solidFill>
                <a:effectLst/>
                <a:latin typeface="Almarai"/>
              </a:rPr>
              <a:t>حُررت هذه الاتفاقية بمدينة القاهرة في جمهورية مصر العربية عام 2010 في الأمانة العامة لجامعة الدول العربية، ووافق عليها مجلسا وزراء الداخلية والعدل العربي في اجتماعهما المشترك المنعقد بمقر الأمانة العامة لجامعة الدولي العربية بالقاهرة في ذات العام، ودخلت حيز النفاذ بتاريخ 29/6/2013 بعد تصديقها من قبل سبع دول عربية.</a:t>
            </a:r>
          </a:p>
        </p:txBody>
      </p:sp>
      <p:sp>
        <p:nvSpPr>
          <p:cNvPr id="5" name="TextBox 4">
            <a:extLst>
              <a:ext uri="{FF2B5EF4-FFF2-40B4-BE49-F238E27FC236}">
                <a16:creationId xmlns:a16="http://schemas.microsoft.com/office/drawing/2014/main" id="{0214EAE9-DE1F-C113-B98E-7BFDB7A36DFA}"/>
              </a:ext>
            </a:extLst>
          </p:cNvPr>
          <p:cNvSpPr txBox="1"/>
          <p:nvPr/>
        </p:nvSpPr>
        <p:spPr>
          <a:xfrm>
            <a:off x="702734" y="280999"/>
            <a:ext cx="11260666" cy="584775"/>
          </a:xfrm>
          <a:prstGeom prst="rect">
            <a:avLst/>
          </a:prstGeom>
          <a:noFill/>
        </p:spPr>
        <p:txBody>
          <a:bodyPr wrap="square">
            <a:spAutoFit/>
          </a:bodyPr>
          <a:lstStyle/>
          <a:p>
            <a:pPr algn="ctr"/>
            <a:r>
              <a:rPr lang="ar-LB" sz="3200" b="1" i="0" dirty="0">
                <a:solidFill>
                  <a:schemeClr val="bg1"/>
                </a:solidFill>
                <a:effectLst/>
                <a:latin typeface="Almarai"/>
              </a:rPr>
              <a:t>الاتفاقية العربية لمكافحة الفساد </a:t>
            </a:r>
            <a:endParaRPr lang="en-US" sz="3200" b="1" dirty="0">
              <a:solidFill>
                <a:schemeClr val="bg1"/>
              </a:solidFill>
            </a:endParaRPr>
          </a:p>
        </p:txBody>
      </p:sp>
    </p:spTree>
    <p:extLst>
      <p:ext uri="{BB962C8B-B14F-4D97-AF65-F5344CB8AC3E}">
        <p14:creationId xmlns:p14="http://schemas.microsoft.com/office/powerpoint/2010/main" val="199339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D75B70-45E5-C029-1CF1-7BE1077D896D}"/>
              </a:ext>
            </a:extLst>
          </p:cNvPr>
          <p:cNvSpPr txBox="1">
            <a:spLocks/>
          </p:cNvSpPr>
          <p:nvPr/>
        </p:nvSpPr>
        <p:spPr>
          <a:xfrm>
            <a:off x="959556" y="225613"/>
            <a:ext cx="11232444" cy="10279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LB" sz="4400" b="1" dirty="0">
                <a:solidFill>
                  <a:schemeClr val="bg1"/>
                </a:solidFill>
              </a:rPr>
              <a:t>قوانين وطنية عابرة للحدود</a:t>
            </a:r>
          </a:p>
          <a:p>
            <a:pPr marL="0" indent="0" algn="ctr" rtl="1">
              <a:buFont typeface="Arial" panose="020B0604020202020204" pitchFamily="34" charset="0"/>
              <a:buNone/>
            </a:pPr>
            <a:endParaRPr lang="ar-LB" sz="2400" b="1" dirty="0"/>
          </a:p>
        </p:txBody>
      </p:sp>
      <p:sp>
        <p:nvSpPr>
          <p:cNvPr id="3" name="Content Placeholder 2">
            <a:extLst>
              <a:ext uri="{FF2B5EF4-FFF2-40B4-BE49-F238E27FC236}">
                <a16:creationId xmlns:a16="http://schemas.microsoft.com/office/drawing/2014/main" id="{F261CECF-6264-55E8-A7D8-B18F561B8A52}"/>
              </a:ext>
            </a:extLst>
          </p:cNvPr>
          <p:cNvSpPr txBox="1">
            <a:spLocks/>
          </p:cNvSpPr>
          <p:nvPr/>
        </p:nvSpPr>
        <p:spPr>
          <a:xfrm>
            <a:off x="1140178" y="2004057"/>
            <a:ext cx="10162771" cy="408392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r>
              <a:rPr lang="ar-LB" sz="3200" b="1" dirty="0"/>
              <a:t>قانون الممارسات الفاسدة الخارجية </a:t>
            </a:r>
            <a:endParaRPr lang="en-US" sz="3200" b="1" dirty="0"/>
          </a:p>
          <a:p>
            <a:pPr marL="514350" indent="-514350" algn="just" rtl="1">
              <a:buFont typeface="+mj-lt"/>
              <a:buAutoNum type="arabicPeriod"/>
            </a:pPr>
            <a:endParaRPr lang="en-US" sz="3200" b="1" dirty="0"/>
          </a:p>
          <a:p>
            <a:pPr marL="514350" indent="-514350" algn="just" rtl="1">
              <a:buFont typeface="+mj-lt"/>
              <a:buAutoNum type="arabicPeriod"/>
            </a:pPr>
            <a:r>
              <a:rPr lang="ar-LB" sz="3200" b="1" dirty="0"/>
              <a:t>قانون مكافحة الرشوة</a:t>
            </a:r>
          </a:p>
          <a:p>
            <a:pPr marL="514350" indent="-514350" algn="just" rtl="1">
              <a:buFont typeface="+mj-lt"/>
              <a:buAutoNum type="arabicPeriod"/>
            </a:pPr>
            <a:endParaRPr lang="en-US" sz="3200" b="1" dirty="0"/>
          </a:p>
          <a:p>
            <a:pPr marL="0" indent="0" algn="just" rtl="1">
              <a:buFont typeface="Arial" panose="020B0604020202020204" pitchFamily="34" charset="0"/>
              <a:buNone/>
            </a:pPr>
            <a:endParaRPr lang="ar-LB" sz="2400" b="1" dirty="0"/>
          </a:p>
        </p:txBody>
      </p:sp>
    </p:spTree>
    <p:extLst>
      <p:ext uri="{BB962C8B-B14F-4D97-AF65-F5344CB8AC3E}">
        <p14:creationId xmlns:p14="http://schemas.microsoft.com/office/powerpoint/2010/main" val="388770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08BBF-2F49-0904-8D8F-F662CC825968}"/>
              </a:ext>
            </a:extLst>
          </p:cNvPr>
          <p:cNvSpPr txBox="1"/>
          <p:nvPr/>
        </p:nvSpPr>
        <p:spPr>
          <a:xfrm>
            <a:off x="576471" y="326284"/>
            <a:ext cx="11615530" cy="593304"/>
          </a:xfrm>
          <a:prstGeom prst="rect">
            <a:avLst/>
          </a:prstGeom>
          <a:noFill/>
        </p:spPr>
        <p:txBody>
          <a:bodyPr wrap="square">
            <a:spAutoFit/>
          </a:bodyPr>
          <a:lstStyle/>
          <a:p>
            <a:pPr marL="0" marR="0" algn="r" rtl="1">
              <a:lnSpc>
                <a:spcPct val="107000"/>
              </a:lnSpc>
              <a:spcBef>
                <a:spcPts val="0"/>
              </a:spcBef>
              <a:spcAft>
                <a:spcPts val="800"/>
              </a:spcAft>
            </a:pP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قانون الممارسات الفاسدة الخارجية</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The Foreign Corrupt Practices Act</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A34CCD3B-2E8F-6C41-37FB-3AB1974C2633}"/>
              </a:ext>
            </a:extLst>
          </p:cNvPr>
          <p:cNvSpPr txBox="1"/>
          <p:nvPr/>
        </p:nvSpPr>
        <p:spPr>
          <a:xfrm>
            <a:off x="308113" y="1346184"/>
            <a:ext cx="11883887" cy="3982822"/>
          </a:xfrm>
          <a:prstGeom prst="rect">
            <a:avLst/>
          </a:prstGeom>
          <a:noFill/>
        </p:spPr>
        <p:txBody>
          <a:bodyPr wrap="square">
            <a:spAutoFit/>
          </a:bodyPr>
          <a:lstStyle/>
          <a:p>
            <a:pPr marL="0" marR="0" algn="just" rtl="1">
              <a:lnSpc>
                <a:spcPct val="107000"/>
              </a:lnSpc>
              <a:spcBef>
                <a:spcPts val="0"/>
              </a:spcBef>
              <a:spcAft>
                <a:spcPts val="800"/>
              </a:spcAft>
            </a:pPr>
            <a:endParaRPr lang="en-US" sz="2500" kern="100" dirty="0">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07000"/>
              </a:lnSpc>
              <a:spcBef>
                <a:spcPts val="0"/>
              </a:spcBef>
              <a:spcAft>
                <a:spcPts val="800"/>
              </a:spcAft>
            </a:pPr>
            <a:r>
              <a:rPr lang="ar-SA" sz="2500" kern="100" dirty="0">
                <a:effectLst/>
                <a:latin typeface="Calibri" panose="020F0502020204030204" pitchFamily="34" charset="0"/>
                <a:ea typeface="Calibri" panose="020F0502020204030204" pitchFamily="34" charset="0"/>
                <a:cs typeface="Calibri" panose="020F0502020204030204" pitchFamily="34" charset="0"/>
              </a:rPr>
              <a:t>هو قانون فدرالي أمريكي تم اقرار</a:t>
            </a:r>
            <a:r>
              <a:rPr lang="ar-LB" sz="2500" kern="100" dirty="0">
                <a:effectLst/>
                <a:latin typeface="Calibri" panose="020F0502020204030204" pitchFamily="34" charset="0"/>
                <a:ea typeface="Calibri" panose="020F0502020204030204" pitchFamily="34" charset="0"/>
                <a:cs typeface="Calibri" panose="020F0502020204030204" pitchFamily="34" charset="0"/>
              </a:rPr>
              <a:t>ه</a:t>
            </a:r>
            <a:r>
              <a:rPr lang="ar-SA" sz="2500" kern="100" dirty="0">
                <a:effectLst/>
                <a:latin typeface="Calibri" panose="020F0502020204030204" pitchFamily="34" charset="0"/>
                <a:ea typeface="Calibri" panose="020F0502020204030204" pitchFamily="34" charset="0"/>
                <a:cs typeface="Calibri" panose="020F0502020204030204" pitchFamily="34" charset="0"/>
              </a:rPr>
              <a:t> عام 1977</a:t>
            </a:r>
            <a:r>
              <a:rPr lang="en-US" sz="25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rtl="1">
              <a:lnSpc>
                <a:spcPct val="107000"/>
              </a:lnSpc>
              <a:spcBef>
                <a:spcPts val="0"/>
              </a:spcBef>
              <a:spcAft>
                <a:spcPts val="800"/>
              </a:spcAft>
            </a:pP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1">
              <a:lnSpc>
                <a:spcPct val="107000"/>
              </a:lnSpc>
              <a:spcBef>
                <a:spcPts val="0"/>
              </a:spcBef>
              <a:spcAft>
                <a:spcPts val="800"/>
              </a:spcAft>
            </a:pPr>
            <a:r>
              <a:rPr lang="ar-SA" sz="2500" b="1" kern="100" dirty="0">
                <a:effectLst/>
                <a:latin typeface="Calibri" panose="020F0502020204030204" pitchFamily="34" charset="0"/>
                <a:ea typeface="Calibri" panose="020F0502020204030204" pitchFamily="34" charset="0"/>
                <a:cs typeface="Calibri" panose="020F0502020204030204" pitchFamily="34" charset="0"/>
              </a:rPr>
              <a:t>الأهداف والنطاق</a:t>
            </a:r>
            <a:r>
              <a:rPr lang="en-US" sz="2500" b="1" kern="100" dirty="0">
                <a:effectLst/>
                <a:latin typeface="Calibri" panose="020F0502020204030204" pitchFamily="34" charset="0"/>
                <a:ea typeface="Calibri" panose="020F0502020204030204" pitchFamily="34" charset="0"/>
                <a:cs typeface="Calibri" panose="020F0502020204030204" pitchFamily="34" charset="0"/>
              </a:rPr>
              <a:t>:</a:t>
            </a: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gn="just" rtl="1">
              <a:lnSpc>
                <a:spcPct val="107000"/>
              </a:lnSpc>
              <a:spcBef>
                <a:spcPts val="0"/>
              </a:spcBef>
              <a:spcAft>
                <a:spcPts val="800"/>
              </a:spcAft>
              <a:buFont typeface="Arial" panose="020B0604020202020204" pitchFamily="34" charset="0"/>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يهدف إلى مكافحة الفساد عن طريق منع المواطنين الأمريكيين والكيانات وبعض الجهات الأجنبية المصدرة للأوراق المالية من رشوة المسؤولين الحكوميين الأجانب لتحقيق مصالحهم التجارية</a:t>
            </a:r>
            <a:r>
              <a:rPr lang="en-US" sz="25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indent="-342900" algn="just" rtl="1">
              <a:lnSpc>
                <a:spcPct val="107000"/>
              </a:lnSpc>
              <a:spcBef>
                <a:spcPts val="0"/>
              </a:spcBef>
              <a:spcAft>
                <a:spcPts val="800"/>
              </a:spcAft>
              <a:buFont typeface="Arial" panose="020B0604020202020204" pitchFamily="34" charset="0"/>
              <a:buChar char="•"/>
            </a:pPr>
            <a:endParaRPr lang="en-US" sz="25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gn="just" rtl="1">
              <a:lnSpc>
                <a:spcPct val="107000"/>
              </a:lnSpc>
              <a:spcBef>
                <a:spcPts val="0"/>
              </a:spcBef>
              <a:spcAft>
                <a:spcPts val="800"/>
              </a:spcAft>
              <a:buFont typeface="Arial" panose="020B0604020202020204" pitchFamily="34" charset="0"/>
              <a:buChar char="•"/>
            </a:pPr>
            <a:r>
              <a:rPr lang="ar-SA" sz="2500" kern="100" dirty="0">
                <a:effectLst/>
                <a:latin typeface="Calibri" panose="020F0502020204030204" pitchFamily="34" charset="0"/>
                <a:ea typeface="Calibri" panose="020F0502020204030204" pitchFamily="34" charset="0"/>
                <a:cs typeface="Calibri" panose="020F0502020204030204" pitchFamily="34" charset="0"/>
              </a:rPr>
              <a:t>ينطبق القانون على السلوك المحظور في أي مكان بالعالم، وليس فقط داخل الولايات المتحدة</a:t>
            </a:r>
            <a:r>
              <a:rPr lang="en-US" sz="2500" kern="1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0339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6A606-9626-2593-1DFB-C276A6FD63AC}"/>
              </a:ext>
            </a:extLst>
          </p:cNvPr>
          <p:cNvSpPr txBox="1"/>
          <p:nvPr/>
        </p:nvSpPr>
        <p:spPr>
          <a:xfrm>
            <a:off x="162339" y="1337083"/>
            <a:ext cx="11867322" cy="5619936"/>
          </a:xfrm>
          <a:prstGeom prst="rect">
            <a:avLst/>
          </a:prstGeom>
          <a:noFill/>
        </p:spPr>
        <p:txBody>
          <a:bodyPr wrap="square">
            <a:spAutoFit/>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b="1" kern="100" dirty="0">
                <a:effectLst/>
                <a:latin typeface="Times New Roman" panose="02020603050405020304" pitchFamily="18" charset="0"/>
                <a:ea typeface="Calibri" panose="020F0502020204030204" pitchFamily="34" charset="0"/>
                <a:cs typeface="Times New Roman" panose="02020603050405020304" pitchFamily="18" charset="0"/>
              </a:rPr>
              <a:t>أحكام مكافحة الرشوة</a:t>
            </a:r>
            <a:r>
              <a:rPr lang="ar-LB" sz="2500" b="1" kern="100" dirty="0">
                <a:latin typeface="Times New Roman" panose="02020603050405020304" pitchFamily="18" charset="0"/>
                <a:ea typeface="Calibri" panose="020F0502020204030204" pitchFamily="34" charset="0"/>
                <a:cs typeface="Times New Roman" panose="02020603050405020304" pitchFamily="18" charset="0"/>
              </a:rPr>
              <a:t>:</a:t>
            </a:r>
            <a:r>
              <a:rPr lang="ar-LB" sz="2500" kern="100" dirty="0">
                <a:latin typeface="Times New Roman" panose="02020603050405020304" pitchFamily="18" charset="0"/>
                <a:ea typeface="Calibri" panose="020F0502020204030204" pitchFamily="34" charset="0"/>
                <a:cs typeface="Times New Roman" panose="02020603050405020304" pitchFamily="18" charset="0"/>
              </a:rPr>
              <a:t> تج</a:t>
            </a:r>
            <a:r>
              <a:rPr lang="ar-SA" sz="2500" kern="100" dirty="0">
                <a:effectLst/>
                <a:latin typeface="Times New Roman" panose="02020603050405020304" pitchFamily="18" charset="0"/>
                <a:ea typeface="Calibri" panose="020F0502020204030204" pitchFamily="34" charset="0"/>
                <a:cs typeface="Times New Roman" panose="02020603050405020304" pitchFamily="18" charset="0"/>
              </a:rPr>
              <a:t>عل هذه الأحكام من غير القانوني استخدام البريد أو أي وسيلة من وسائل التجارة بين الولايات بطريقة فاسدة لعرض، أو دفع، أو التعهد بدفع أو تفويض دفع المال أو أي شيء ذي قيمة لمسؤول أجنبي</a:t>
            </a: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b="1" kern="100" dirty="0">
                <a:effectLst/>
                <a:latin typeface="Times New Roman" panose="02020603050405020304" pitchFamily="18" charset="0"/>
                <a:ea typeface="Calibri" panose="020F0502020204030204" pitchFamily="34" charset="0"/>
                <a:cs typeface="Times New Roman" panose="02020603050405020304" pitchFamily="18" charset="0"/>
              </a:rPr>
              <a:t>الغرض</a:t>
            </a:r>
            <a:r>
              <a:rPr lang="ar-SA" sz="2500" kern="100" dirty="0">
                <a:effectLst/>
                <a:latin typeface="Times New Roman" panose="02020603050405020304" pitchFamily="18" charset="0"/>
                <a:ea typeface="Calibri" panose="020F0502020204030204" pitchFamily="34" charset="0"/>
                <a:cs typeface="Times New Roman" panose="02020603050405020304" pitchFamily="18" charset="0"/>
              </a:rPr>
              <a:t> هو التأثير على المسؤول الأجنبي في منصبه الرسمي، أو تحريضه على انتهاك واجبه القانوني، أو الحصول على ميزة غير مشروعة متعلقة بالأعمال التجارية</a:t>
            </a: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Calibri" panose="020F0502020204030204" pitchFamily="34" charset="0"/>
                <a:cs typeface="Times New Roman" panose="02020603050405020304" pitchFamily="18" charset="0"/>
              </a:rPr>
              <a:t>منذ عام 1998، ينطبق قانون الممارسات الفاسدة الخارجية أيضًا على الشركات والأفراد الأجانب الذين يتسببون في حدوث أفعال فساد داخل الأراضي الأمريكية</a:t>
            </a: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b="1" kern="100" dirty="0">
                <a:effectLst/>
                <a:latin typeface="Times New Roman" panose="02020603050405020304" pitchFamily="18" charset="0"/>
                <a:ea typeface="Calibri" panose="020F0502020204030204" pitchFamily="34" charset="0"/>
                <a:cs typeface="Times New Roman" panose="02020603050405020304" pitchFamily="18" charset="0"/>
              </a:rPr>
              <a:t>أحكام المحاسبة</a:t>
            </a:r>
            <a:r>
              <a:rPr lang="en-US" sz="25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ar-LB" sz="2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ar-SA" sz="2500" kern="100" dirty="0">
                <a:effectLst/>
                <a:latin typeface="Times New Roman" panose="02020603050405020304" pitchFamily="18" charset="0"/>
                <a:ea typeface="Calibri" panose="020F0502020204030204" pitchFamily="34" charset="0"/>
                <a:cs typeface="Times New Roman" panose="02020603050405020304" pitchFamily="18" charset="0"/>
              </a:rPr>
              <a:t>يلزم قانون الممارسات الفاسدة الخارجية الشركات الخاضعة له (بما في ذلك المدرجة في  الولايات المتحدة) بالحفاظ على سجلات ومحاسبات دقيقة تعكس معاملاتها</a:t>
            </a: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Calibri" panose="020F0502020204030204" pitchFamily="34" charset="0"/>
                <a:cs typeface="Times New Roman" panose="02020603050405020304" pitchFamily="18" charset="0"/>
              </a:rPr>
              <a:t>كما أنه يفرض إنشاء والحفاظ على ضوابط محاسبية داخلية كافية</a:t>
            </a:r>
            <a:endParaRPr lang="en-US" sz="2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r>
              <a:rPr lang="ar-LB" sz="2500" kern="100" dirty="0">
                <a:effectLst/>
                <a:latin typeface="Times New Roman" panose="02020603050405020304" pitchFamily="18" charset="0"/>
                <a:ea typeface="Calibri" panose="020F0502020204030204" pitchFamily="34" charset="0"/>
                <a:cs typeface="Times New Roman" panose="02020603050405020304" pitchFamily="18" charset="0"/>
              </a:rPr>
              <a:t>يُعرَّف "المسؤول الأجنبي" على نطاق واسع، بما في ذلك موظفي الحكومة وموظفي إدارة الجامعات الحكومية وحتى المستشارين لدى الهيئات الحكومية.</a:t>
            </a:r>
            <a:endParaRPr lang="en-US" sz="2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4DE972A-DA15-9C8B-AE8E-F50FE4B662E9}"/>
              </a:ext>
            </a:extLst>
          </p:cNvPr>
          <p:cNvSpPr txBox="1"/>
          <p:nvPr/>
        </p:nvSpPr>
        <p:spPr>
          <a:xfrm>
            <a:off x="576471" y="326284"/>
            <a:ext cx="11615530" cy="593304"/>
          </a:xfrm>
          <a:prstGeom prst="rect">
            <a:avLst/>
          </a:prstGeom>
          <a:noFill/>
        </p:spPr>
        <p:txBody>
          <a:bodyPr wrap="square">
            <a:spAutoFit/>
          </a:bodyPr>
          <a:lstStyle/>
          <a:p>
            <a:pPr marL="0" marR="0" algn="ctr" rtl="1">
              <a:lnSpc>
                <a:spcPct val="107000"/>
              </a:lnSpc>
              <a:spcBef>
                <a:spcPts val="0"/>
              </a:spcBef>
              <a:spcAft>
                <a:spcPts val="800"/>
              </a:spcAft>
            </a:pPr>
            <a:r>
              <a:rPr lang="ar-LB"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أحكام </a:t>
            </a: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قانون الممارسات الفاسدة الخارجية</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FCPA</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4636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CADD2E-F8EE-03D6-D29D-3F5792BF0186}"/>
              </a:ext>
            </a:extLst>
          </p:cNvPr>
          <p:cNvSpPr txBox="1"/>
          <p:nvPr/>
        </p:nvSpPr>
        <p:spPr>
          <a:xfrm>
            <a:off x="0" y="1341938"/>
            <a:ext cx="12192000" cy="4837158"/>
          </a:xfrm>
          <a:prstGeom prst="rect">
            <a:avLst/>
          </a:prstGeom>
          <a:noFill/>
        </p:spPr>
        <p:txBody>
          <a:bodyPr wrap="square">
            <a:spAutoFit/>
          </a:bodyPr>
          <a:lstStyle/>
          <a:p>
            <a:pPr marR="0" lvl="0" algn="r" rtl="1">
              <a:lnSpc>
                <a:spcPct val="107000"/>
              </a:lnSpc>
              <a:spcBef>
                <a:spcPts val="0"/>
              </a:spcBef>
              <a:spcAft>
                <a:spcPts val="800"/>
              </a:spcAft>
              <a:buSzPts val="1000"/>
              <a:tabLst>
                <a:tab pos="457200" algn="l"/>
              </a:tabLs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يمتد قانون الممارسات الفاسدة الخارجية ليشمل</a:t>
            </a:r>
            <a:r>
              <a:rPr lang="en-US" sz="2500" b="1"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الشركات الأمريكية المدرجة للاكتتاب العام</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err="1">
                <a:effectLst/>
                <a:latin typeface="Times New Roman" panose="02020603050405020304" pitchFamily="18" charset="0"/>
                <a:ea typeface="DengXian" panose="02010600030101010101" pitchFamily="2" charset="-122"/>
                <a:cs typeface="Times New Roman" panose="02020603050405020304" pitchFamily="18" charset="0"/>
              </a:rPr>
              <a:t>مدرائها</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 وموظفيها ومساهميها ووكلائها</a:t>
            </a:r>
            <a:endParaRPr lang="en-US" sz="2500" kern="100" dirty="0">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endParaRPr lang="en-U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r" rtl="1">
              <a:lnSpc>
                <a:spcPct val="107000"/>
              </a:lnSpc>
              <a:spcBef>
                <a:spcPts val="0"/>
              </a:spcBef>
              <a:spcAft>
                <a:spcPts val="800"/>
              </a:spcAf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الإنفاذ</a:t>
            </a:r>
            <a:r>
              <a:rPr lang="en-US" sz="25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a:t>
            </a:r>
            <a:r>
              <a:rPr lang="ar-LB" sz="2500" kern="100" dirty="0">
                <a:effectLst/>
                <a:latin typeface="Times New Roman" panose="02020603050405020304" pitchFamily="18" charset="0"/>
                <a:ea typeface="DengXian" panose="02010600030101010101" pitchFamily="2" charset="-122"/>
                <a:cs typeface="Times New Roman" panose="02020603050405020304" pitchFamily="18" charset="0"/>
              </a:rPr>
              <a:t>شرف</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 وزارة العدل الأمريكية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(DOJ)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ولجنة الأوراق المالية والبورصات</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(SEC) </a:t>
            </a:r>
            <a:r>
              <a:rPr lang="ar-LB" sz="2500" kern="100" dirty="0">
                <a:effectLst/>
                <a:latin typeface="Times New Roman" panose="02020603050405020304" pitchFamily="18" charset="0"/>
                <a:ea typeface="DengXian" panose="02010600030101010101" pitchFamily="2" charset="-122"/>
                <a:cs typeface="Times New Roman" panose="02020603050405020304" pitchFamily="18" charset="0"/>
              </a:rPr>
              <a:t>على تطبيق هذا ال</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قانون</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يمكن أن تؤدي المخالفات إلى عقوبات جنائية ومدنية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R="0" lvl="0" algn="r" rtl="1">
              <a:lnSpc>
                <a:spcPct val="107000"/>
              </a:lnSpc>
              <a:spcBef>
                <a:spcPts val="0"/>
              </a:spcBef>
              <a:spcAft>
                <a:spcPts val="800"/>
              </a:spcAft>
              <a:buSzPts val="1000"/>
              <a:tabLst>
                <a:tab pos="457200" algn="l"/>
              </a:tabLst>
            </a:pPr>
            <a:endParaRPr lang="en-U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r" rtl="1">
              <a:lnSpc>
                <a:spcPct val="107000"/>
              </a:lnSpc>
              <a:spcBef>
                <a:spcPts val="0"/>
              </a:spcBef>
              <a:spcAft>
                <a:spcPts val="800"/>
              </a:spcAft>
              <a:tabLst>
                <a:tab pos="457200" algn="l"/>
              </a:tabLst>
            </a:pPr>
            <a:r>
              <a:rPr lang="ar-LB" sz="2500" kern="100" dirty="0">
                <a:latin typeface="Times New Roman" panose="02020603050405020304" pitchFamily="18" charset="0"/>
                <a:ea typeface="DengXian" panose="02010600030101010101" pitchFamily="2" charset="-122"/>
                <a:cs typeface="Times New Roman" panose="02020603050405020304" pitchFamily="18" charset="0"/>
              </a:rPr>
              <a:t>اصدرت</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 وزارة العدل </a:t>
            </a:r>
            <a:r>
              <a:rPr lang="ar-LB" sz="2500" kern="100" dirty="0">
                <a:effectLst/>
                <a:latin typeface="Times New Roman" panose="02020603050405020304" pitchFamily="18" charset="0"/>
                <a:ea typeface="DengXian" panose="02010600030101010101" pitchFamily="2" charset="-122"/>
                <a:cs typeface="Times New Roman" panose="02020603050405020304" pitchFamily="18" charset="0"/>
              </a:rPr>
              <a:t>الأميركية </a:t>
            </a:r>
            <a:r>
              <a:rPr lang="ar-SA" sz="2500" u="sng" kern="100" dirty="0">
                <a:effectLst/>
                <a:latin typeface="Times New Roman" panose="02020603050405020304" pitchFamily="18" charset="0"/>
                <a:ea typeface="DengXian" panose="02010600030101010101" pitchFamily="2" charset="-122"/>
                <a:cs typeface="Times New Roman" panose="02020603050405020304" pitchFamily="18" charset="0"/>
              </a:rPr>
              <a:t>"دليل موارد قانون الممارسات الفاسدة الخارجية"</a:t>
            </a:r>
            <a:r>
              <a:rPr lang="ar-LB" sz="2500" u="sng"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الذي يغطي جوانب مختلفة من القانون، بما في ذلك التعريفات والاختصاص والمدفوعات المقبولة / غير المقبولة </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sp>
        <p:nvSpPr>
          <p:cNvPr id="4" name="TextBox 3">
            <a:extLst>
              <a:ext uri="{FF2B5EF4-FFF2-40B4-BE49-F238E27FC236}">
                <a16:creationId xmlns:a16="http://schemas.microsoft.com/office/drawing/2014/main" id="{9CB0E5BC-57C9-133C-31CA-22B8DA1DBBE6}"/>
              </a:ext>
            </a:extLst>
          </p:cNvPr>
          <p:cNvSpPr txBox="1"/>
          <p:nvPr/>
        </p:nvSpPr>
        <p:spPr>
          <a:xfrm>
            <a:off x="576471" y="326284"/>
            <a:ext cx="11615530" cy="593304"/>
          </a:xfrm>
          <a:prstGeom prst="rect">
            <a:avLst/>
          </a:prstGeom>
          <a:noFill/>
        </p:spPr>
        <p:txBody>
          <a:bodyPr wrap="square">
            <a:spAutoFit/>
          </a:bodyPr>
          <a:lstStyle/>
          <a:p>
            <a:pPr marL="0" marR="0" algn="r" rtl="1">
              <a:lnSpc>
                <a:spcPct val="107000"/>
              </a:lnSpc>
              <a:spcBef>
                <a:spcPts val="0"/>
              </a:spcBef>
              <a:spcAft>
                <a:spcPts val="800"/>
              </a:spcAft>
            </a:pP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قانون الممارسات الفاسدة الخارجية</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ar-SA"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kern="100" dirty="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The Foreign Corrupt Practices Act</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4651B1DF-33D1-053A-D8C0-E14ED0EA34FE}"/>
              </a:ext>
            </a:extLst>
          </p:cNvPr>
          <p:cNvPicPr>
            <a:picLocks noChangeAspect="1"/>
          </p:cNvPicPr>
          <p:nvPr/>
        </p:nvPicPr>
        <p:blipFill>
          <a:blip r:embed="rId2"/>
          <a:stretch>
            <a:fillRect/>
          </a:stretch>
        </p:blipFill>
        <p:spPr>
          <a:xfrm>
            <a:off x="576471" y="1341938"/>
            <a:ext cx="3213476" cy="2383235"/>
          </a:xfrm>
          <a:prstGeom prst="rect">
            <a:avLst/>
          </a:prstGeom>
        </p:spPr>
      </p:pic>
    </p:spTree>
    <p:extLst>
      <p:ext uri="{BB962C8B-B14F-4D97-AF65-F5344CB8AC3E}">
        <p14:creationId xmlns:p14="http://schemas.microsoft.com/office/powerpoint/2010/main" val="429259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65217-1C67-B6A5-7B93-6AB0A21C95C2}"/>
              </a:ext>
            </a:extLst>
          </p:cNvPr>
          <p:cNvSpPr txBox="1"/>
          <p:nvPr/>
        </p:nvSpPr>
        <p:spPr>
          <a:xfrm>
            <a:off x="938463" y="332692"/>
            <a:ext cx="11165305" cy="523220"/>
          </a:xfrm>
          <a:prstGeom prst="rect">
            <a:avLst/>
          </a:prstGeom>
          <a:noFill/>
        </p:spPr>
        <p:txBody>
          <a:bodyPr wrap="square">
            <a:spAutoFit/>
          </a:bodyPr>
          <a:lstStyle/>
          <a:p>
            <a:pPr algn="ctr" rtl="1"/>
            <a:r>
              <a:rPr lang="ar-LB" sz="2800" b="1" kern="0" dirty="0">
                <a:solidFill>
                  <a:schemeClr val="bg1"/>
                </a:solidFill>
                <a:latin typeface="Times New Roman" panose="02020603050405020304" pitchFamily="18" charset="0"/>
                <a:cs typeface="Times New Roman" panose="02020603050405020304" pitchFamily="18" charset="0"/>
              </a:rPr>
              <a:t>قانون مكافحة الرشوة لعام 2010 </a:t>
            </a: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Bribery Act , UK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FCB5691-D881-5180-3AB4-000A404F2AF9}"/>
              </a:ext>
            </a:extLst>
          </p:cNvPr>
          <p:cNvSpPr txBox="1"/>
          <p:nvPr/>
        </p:nvSpPr>
        <p:spPr>
          <a:xfrm>
            <a:off x="2322095" y="1358145"/>
            <a:ext cx="9781672" cy="4804072"/>
          </a:xfrm>
          <a:prstGeom prst="rect">
            <a:avLst/>
          </a:prstGeom>
          <a:noFill/>
        </p:spPr>
        <p:txBody>
          <a:bodyPr wrap="square">
            <a:spAutoFit/>
          </a:bodyPr>
          <a:lstStyle/>
          <a:p>
            <a:pPr marL="0" marR="0" algn="just" rtl="1">
              <a:lnSpc>
                <a:spcPct val="107000"/>
              </a:lnSpc>
              <a:spcBef>
                <a:spcPts val="0"/>
              </a:spcBef>
              <a:spcAft>
                <a:spcPts val="800"/>
              </a:spcAf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هو القانون الرئيسي لمكافحة الفساد في المملكة المتحدة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يهدف إلى منع الرشوة من قبل الأفراد والشركات على حد سواء</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a:t>
            </a:r>
          </a:p>
          <a:p>
            <a:pPr marL="0" marR="0" algn="just" rtl="1">
              <a:lnSpc>
                <a:spcPct val="107000"/>
              </a:lnSpc>
              <a:spcBef>
                <a:spcPts val="0"/>
              </a:spcBef>
              <a:spcAft>
                <a:spcPts val="800"/>
              </a:spcAf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0" marR="0" algn="just" rtl="1">
              <a:lnSpc>
                <a:spcPct val="107000"/>
              </a:lnSpc>
              <a:spcBef>
                <a:spcPts val="0"/>
              </a:spcBef>
              <a:spcAft>
                <a:spcPts val="800"/>
              </a:spcAft>
            </a:pPr>
            <a:r>
              <a:rPr lang="ar-SA" sz="2500" b="1" kern="100" dirty="0">
                <a:effectLst/>
                <a:latin typeface="Calibri" panose="020F0502020204030204" pitchFamily="34" charset="0"/>
                <a:ea typeface="DengXian" panose="02010600030101010101" pitchFamily="2" charset="-122"/>
                <a:cs typeface="Times New Roman" panose="02020603050405020304" pitchFamily="18" charset="0"/>
              </a:rPr>
              <a:t>الجرائم الرئيسية</a:t>
            </a:r>
            <a:r>
              <a:rPr lang="en-US" sz="2500" b="1" kern="100" dirty="0">
                <a:effectLst/>
                <a:latin typeface="Times New Roman" panose="02020603050405020304" pitchFamily="18" charset="0"/>
                <a:ea typeface="DengXian" panose="02010600030101010101" pitchFamily="2" charset="-122"/>
                <a:cs typeface="Arial" panose="020B0604020202020204" pitchFamily="34"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عرض أو وعد أو تقديم أو تفويض رشوة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ينطبق هذا على القطاعين العام والخاص، محليًا وخارجيًا</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قبول أو طلب رشوة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يشمل ذلك تلقي أو طلب ميزة للتأثير على وظيفة بشكل غير صحيح</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رشوة موظف عام أجنبي</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عرض أو تقديم شيء ذي قيمة للحصول على ميزة تجارية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الفشل في منع الرشوة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تتحمل الشركات المسؤولية إذا قام "شخص مرتبط" (موظف، وكيل، شركة تابعة) برشوة شخص نيابة عنها دون وجود إجراءات كافية لمكافحة الرشوة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4" name="Picture 3">
            <a:extLst>
              <a:ext uri="{FF2B5EF4-FFF2-40B4-BE49-F238E27FC236}">
                <a16:creationId xmlns:a16="http://schemas.microsoft.com/office/drawing/2014/main" id="{751C2B73-2020-5A5B-8B17-7B3B2CC7C004}"/>
              </a:ext>
            </a:extLst>
          </p:cNvPr>
          <p:cNvPicPr>
            <a:picLocks noChangeAspect="1"/>
          </p:cNvPicPr>
          <p:nvPr/>
        </p:nvPicPr>
        <p:blipFill>
          <a:blip r:embed="rId2"/>
          <a:stretch>
            <a:fillRect/>
          </a:stretch>
        </p:blipFill>
        <p:spPr>
          <a:xfrm>
            <a:off x="88233" y="2198354"/>
            <a:ext cx="2178764" cy="3140561"/>
          </a:xfrm>
          <a:prstGeom prst="rect">
            <a:avLst/>
          </a:prstGeom>
        </p:spPr>
      </p:pic>
    </p:spTree>
    <p:extLst>
      <p:ext uri="{BB962C8B-B14F-4D97-AF65-F5344CB8AC3E}">
        <p14:creationId xmlns:p14="http://schemas.microsoft.com/office/powerpoint/2010/main" val="209453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57CEB0-B76E-CB6B-0209-6F1BD60A5B23}"/>
              </a:ext>
            </a:extLst>
          </p:cNvPr>
          <p:cNvSpPr txBox="1"/>
          <p:nvPr/>
        </p:nvSpPr>
        <p:spPr>
          <a:xfrm>
            <a:off x="-88231" y="1118937"/>
            <a:ext cx="12191999" cy="3561681"/>
          </a:xfrm>
          <a:prstGeom prst="rect">
            <a:avLst/>
          </a:prstGeom>
          <a:noFill/>
        </p:spPr>
        <p:txBody>
          <a:bodyPr wrap="square">
            <a:spAutoFit/>
          </a:bodyPr>
          <a:lstStyle/>
          <a:p>
            <a:pPr marL="0" marR="0" algn="r" rtl="1">
              <a:lnSpc>
                <a:spcPct val="107000"/>
              </a:lnSpc>
              <a:spcBef>
                <a:spcPts val="0"/>
              </a:spcBef>
              <a:spcAft>
                <a:spcPts val="800"/>
              </a:spcAf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من يخضع للقانون؟</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Arial" panose="020B0604020202020204" pitchFamily="34" charset="0"/>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رعايا ومقيمو المملكة المتحدة</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Arial" panose="020B0604020202020204" pitchFamily="34" charset="0"/>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الشركات التي لها "صلة وثيقة" بالمملكة المتحدة (بغض النظر عن الموقع)</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endParaRPr lang="en-US"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r" rtl="1">
              <a:lnSpc>
                <a:spcPct val="107000"/>
              </a:lnSpc>
              <a:spcBef>
                <a:spcPts val="0"/>
              </a:spcBef>
              <a:spcAft>
                <a:spcPts val="800"/>
              </a:spcAf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العقوبات</a:t>
            </a:r>
            <a:r>
              <a:rPr lang="en-US" sz="25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الأفراد</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ما يصل إلى 10 سنوات سجن وغرامات غير محدودة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الشركات</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غرامات غير محدودة، وإلغاء أهلية المديرين، وتضرر السمعة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sp>
        <p:nvSpPr>
          <p:cNvPr id="4" name="TextBox 3">
            <a:extLst>
              <a:ext uri="{FF2B5EF4-FFF2-40B4-BE49-F238E27FC236}">
                <a16:creationId xmlns:a16="http://schemas.microsoft.com/office/drawing/2014/main" id="{2BEF2D54-3246-E1D2-601A-9C56798FF31F}"/>
              </a:ext>
            </a:extLst>
          </p:cNvPr>
          <p:cNvSpPr txBox="1"/>
          <p:nvPr/>
        </p:nvSpPr>
        <p:spPr>
          <a:xfrm>
            <a:off x="938463" y="332692"/>
            <a:ext cx="11165305" cy="523220"/>
          </a:xfrm>
          <a:prstGeom prst="rect">
            <a:avLst/>
          </a:prstGeom>
          <a:noFill/>
        </p:spPr>
        <p:txBody>
          <a:bodyPr wrap="square">
            <a:spAutoFit/>
          </a:bodyPr>
          <a:lstStyle/>
          <a:p>
            <a:pPr algn="ctr" rtl="1"/>
            <a:r>
              <a:rPr lang="ar-LB" sz="2800" b="1" kern="0" dirty="0">
                <a:solidFill>
                  <a:schemeClr val="bg1"/>
                </a:solidFill>
                <a:latin typeface="Times New Roman" panose="02020603050405020304" pitchFamily="18" charset="0"/>
                <a:cs typeface="Times New Roman" panose="02020603050405020304" pitchFamily="18" charset="0"/>
              </a:rPr>
              <a:t>قانون مكافحة الرشوة لعام 2010 </a:t>
            </a: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Bribery Act , UK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CD5529-A3D4-1C50-03FA-3ADA4ED012DD}"/>
              </a:ext>
            </a:extLst>
          </p:cNvPr>
          <p:cNvSpPr txBox="1"/>
          <p:nvPr/>
        </p:nvSpPr>
        <p:spPr>
          <a:xfrm>
            <a:off x="2791328" y="4839049"/>
            <a:ext cx="9131968" cy="2018951"/>
          </a:xfrm>
          <a:prstGeom prst="rect">
            <a:avLst/>
          </a:prstGeom>
          <a:noFill/>
        </p:spPr>
        <p:txBody>
          <a:bodyPr wrap="square">
            <a:spAutoFit/>
          </a:bodyPr>
          <a:lstStyle/>
          <a:p>
            <a:pPr marL="0" marR="0" algn="r" rtl="1">
              <a:lnSpc>
                <a:spcPct val="107000"/>
              </a:lnSpc>
              <a:spcBef>
                <a:spcPts val="0"/>
              </a:spcBef>
              <a:spcAft>
                <a:spcPts val="800"/>
              </a:spcAf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الفوائد</a:t>
            </a:r>
            <a:r>
              <a:rPr lang="en-US" sz="25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يخلق تكافؤ الفرص للشركات</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يحمي الشركات من العقوبات المالية وتضرر السمعة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 يعزز الممارسات التجارية الأخلاقية في المملكة المتحدة وخارجها</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pic>
        <p:nvPicPr>
          <p:cNvPr id="6" name="Picture 5">
            <a:extLst>
              <a:ext uri="{FF2B5EF4-FFF2-40B4-BE49-F238E27FC236}">
                <a16:creationId xmlns:a16="http://schemas.microsoft.com/office/drawing/2014/main" id="{3ECCCFD4-0373-AA15-D595-ACAB5229D405}"/>
              </a:ext>
            </a:extLst>
          </p:cNvPr>
          <p:cNvPicPr>
            <a:picLocks noChangeAspect="1"/>
          </p:cNvPicPr>
          <p:nvPr/>
        </p:nvPicPr>
        <p:blipFill>
          <a:blip r:embed="rId2"/>
          <a:stretch>
            <a:fillRect/>
          </a:stretch>
        </p:blipFill>
        <p:spPr>
          <a:xfrm>
            <a:off x="467255" y="1720197"/>
            <a:ext cx="3172268" cy="4572638"/>
          </a:xfrm>
          <a:prstGeom prst="rect">
            <a:avLst/>
          </a:prstGeom>
        </p:spPr>
      </p:pic>
    </p:spTree>
    <p:extLst>
      <p:ext uri="{BB962C8B-B14F-4D97-AF65-F5344CB8AC3E}">
        <p14:creationId xmlns:p14="http://schemas.microsoft.com/office/powerpoint/2010/main" val="395727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76B3E-5601-B499-CC69-442CC4731CA4}"/>
              </a:ext>
            </a:extLst>
          </p:cNvPr>
          <p:cNvSpPr txBox="1"/>
          <p:nvPr/>
        </p:nvSpPr>
        <p:spPr>
          <a:xfrm>
            <a:off x="144380" y="1167764"/>
            <a:ext cx="11911262" cy="4590167"/>
          </a:xfrm>
          <a:prstGeom prst="rect">
            <a:avLst/>
          </a:prstGeom>
          <a:noFill/>
        </p:spPr>
        <p:txBody>
          <a:bodyPr wrap="square">
            <a:spAutoFit/>
          </a:bodyPr>
          <a:lstStyle/>
          <a:p>
            <a:pPr marL="0" marR="0" algn="r" rtl="1">
              <a:lnSpc>
                <a:spcPct val="107000"/>
              </a:lnSpc>
              <a:spcBef>
                <a:spcPts val="0"/>
              </a:spcBef>
              <a:spcAft>
                <a:spcPts val="800"/>
              </a:spcAft>
            </a:pPr>
            <a:r>
              <a:rPr lang="ar-SA" sz="2500" b="1" kern="100" dirty="0">
                <a:effectLst/>
                <a:latin typeface="Times New Roman" panose="02020603050405020304" pitchFamily="18" charset="0"/>
                <a:ea typeface="DengXian" panose="02010600030101010101" pitchFamily="2" charset="-122"/>
                <a:cs typeface="Times New Roman" panose="02020603050405020304" pitchFamily="18" charset="0"/>
              </a:rPr>
              <a:t>نقاط رئيسية</a:t>
            </a:r>
            <a:r>
              <a:rPr lang="en-US" sz="25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المسؤولية الصارمة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تتحمل الشركات مسؤولية رشوة أي شخص مرتبط بها حتى لو لم تكن على علم بذلك</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الإجراءات المناسبة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لتجنب المساءلة، تحتاج الشركات إلى امتلاك برنامج واضح لمكافحة الرشوة، بما في ذلك</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إجراءات متناسبة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مصممة حسب ملف مخاطر الشركة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التزام على المستوى العليا</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يجب على الإدارة أن تدعم ثقافة مكافحة الرشوة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تدريب الموظفين</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إرشادات واضحة حول تحديد الرشوة ومنعها</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تقييم المخاطر</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تقييم مخاطر الرشوة بانتظام في أسواق مختلفة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الضوابط المالية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مراقبة المعاملات والإنفاق المشبوهة</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إجراءات الإبلاغ</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توفير طريقة آمنة للموظفين للإبلاغ عن المخاوف</a:t>
            </a:r>
            <a:r>
              <a:rPr lang="en-US" sz="2500" kern="100" dirty="0">
                <a:effectLst/>
                <a:latin typeface="Times New Roman" panose="02020603050405020304" pitchFamily="18" charset="0"/>
                <a:ea typeface="DengXian" panose="02010600030101010101" pitchFamily="2" charset="-122"/>
                <a:cs typeface="Times New Roman" panose="02020603050405020304" pitchFamily="18" charset="0"/>
              </a:rPr>
              <a:t>.</a:t>
            </a:r>
          </a:p>
        </p:txBody>
      </p:sp>
      <p:sp>
        <p:nvSpPr>
          <p:cNvPr id="4" name="TextBox 3">
            <a:extLst>
              <a:ext uri="{FF2B5EF4-FFF2-40B4-BE49-F238E27FC236}">
                <a16:creationId xmlns:a16="http://schemas.microsoft.com/office/drawing/2014/main" id="{F7F47658-60A1-A42A-C768-0FA42243D065}"/>
              </a:ext>
            </a:extLst>
          </p:cNvPr>
          <p:cNvSpPr txBox="1"/>
          <p:nvPr/>
        </p:nvSpPr>
        <p:spPr>
          <a:xfrm>
            <a:off x="938463" y="332692"/>
            <a:ext cx="11165305" cy="523220"/>
          </a:xfrm>
          <a:prstGeom prst="rect">
            <a:avLst/>
          </a:prstGeom>
          <a:noFill/>
        </p:spPr>
        <p:txBody>
          <a:bodyPr wrap="square">
            <a:spAutoFit/>
          </a:bodyPr>
          <a:lstStyle/>
          <a:p>
            <a:pPr algn="ctr" rtl="1"/>
            <a:r>
              <a:rPr lang="ar-LB" sz="2800" b="1" kern="0" dirty="0">
                <a:solidFill>
                  <a:schemeClr val="bg1"/>
                </a:solidFill>
                <a:latin typeface="Times New Roman" panose="02020603050405020304" pitchFamily="18" charset="0"/>
                <a:cs typeface="Times New Roman" panose="02020603050405020304" pitchFamily="18" charset="0"/>
              </a:rPr>
              <a:t>قانون مكافحة الرشوة لعام 2010 </a:t>
            </a: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Bribery Act , UK               </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5B11794-2375-F91A-01AB-740D0445CE72}"/>
              </a:ext>
            </a:extLst>
          </p:cNvPr>
          <p:cNvPicPr>
            <a:picLocks noChangeAspect="1"/>
          </p:cNvPicPr>
          <p:nvPr/>
        </p:nvPicPr>
        <p:blipFill>
          <a:blip r:embed="rId2"/>
          <a:stretch>
            <a:fillRect/>
          </a:stretch>
        </p:blipFill>
        <p:spPr>
          <a:xfrm>
            <a:off x="469231" y="2615072"/>
            <a:ext cx="2634916" cy="3798077"/>
          </a:xfrm>
          <a:prstGeom prst="rect">
            <a:avLst/>
          </a:prstGeom>
        </p:spPr>
      </p:pic>
    </p:spTree>
    <p:extLst>
      <p:ext uri="{BB962C8B-B14F-4D97-AF65-F5344CB8AC3E}">
        <p14:creationId xmlns:p14="http://schemas.microsoft.com/office/powerpoint/2010/main" val="299975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D75B70-45E5-C029-1CF1-7BE1077D896D}"/>
              </a:ext>
            </a:extLst>
          </p:cNvPr>
          <p:cNvSpPr txBox="1">
            <a:spLocks/>
          </p:cNvSpPr>
          <p:nvPr/>
        </p:nvSpPr>
        <p:spPr>
          <a:xfrm>
            <a:off x="4030579" y="2004057"/>
            <a:ext cx="7272370" cy="408392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r>
              <a:rPr lang="ar-LB" sz="3200" b="1" dirty="0">
                <a:solidFill>
                  <a:schemeClr val="bg1">
                    <a:lumMod val="50000"/>
                  </a:schemeClr>
                </a:solidFill>
              </a:rPr>
              <a:t>اتفاقيات ومعاهدات</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قوانين وطنية عابرة للحدود</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إعلانات ومبادئ</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مؤشرات وبرامج</a:t>
            </a:r>
          </a:p>
          <a:p>
            <a:pPr marL="0" indent="0" algn="just" rtl="1">
              <a:buFont typeface="Arial" panose="020B0604020202020204" pitchFamily="34" charset="0"/>
              <a:buNone/>
            </a:pPr>
            <a:endParaRPr lang="ar-LB" sz="2400" b="1" dirty="0">
              <a:solidFill>
                <a:schemeClr val="bg1">
                  <a:lumMod val="50000"/>
                </a:schemeClr>
              </a:solidFill>
            </a:endParaRPr>
          </a:p>
        </p:txBody>
      </p:sp>
      <p:sp>
        <p:nvSpPr>
          <p:cNvPr id="3" name="Title 1">
            <a:extLst>
              <a:ext uri="{FF2B5EF4-FFF2-40B4-BE49-F238E27FC236}">
                <a16:creationId xmlns:a16="http://schemas.microsoft.com/office/drawing/2014/main" id="{B2F3FF31-C2A5-5D08-1E3D-FFC0754A88ED}"/>
              </a:ext>
            </a:extLst>
          </p:cNvPr>
          <p:cNvSpPr txBox="1">
            <a:spLocks/>
          </p:cNvSpPr>
          <p:nvPr/>
        </p:nvSpPr>
        <p:spPr>
          <a:xfrm>
            <a:off x="-278642" y="258910"/>
            <a:ext cx="12242042" cy="1022224"/>
          </a:xfrm>
          <a:prstGeom prst="rect">
            <a:avLst/>
          </a:prstGeom>
        </p:spPr>
        <p:txBody>
          <a:bodyPr>
            <a:noAutofit/>
          </a:bodyPr>
          <a:lstStyle>
            <a:lvl1pPr algn="r"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ar-LB" sz="4000" dirty="0">
                <a:solidFill>
                  <a:schemeClr val="bg1">
                    <a:lumMod val="50000"/>
                  </a:schemeClr>
                </a:solidFill>
              </a:rPr>
              <a:t>الأطر الدولية لمكافحة الفساد</a:t>
            </a:r>
            <a:endParaRPr lang="en-US" sz="4000" dirty="0">
              <a:solidFill>
                <a:schemeClr val="bg1">
                  <a:lumMod val="50000"/>
                </a:schemeClr>
              </a:solidFill>
            </a:endParaRPr>
          </a:p>
        </p:txBody>
      </p:sp>
    </p:spTree>
    <p:extLst>
      <p:ext uri="{BB962C8B-B14F-4D97-AF65-F5344CB8AC3E}">
        <p14:creationId xmlns:p14="http://schemas.microsoft.com/office/powerpoint/2010/main" val="233585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D75B70-45E5-C029-1CF1-7BE1077D896D}"/>
              </a:ext>
            </a:extLst>
          </p:cNvPr>
          <p:cNvSpPr txBox="1">
            <a:spLocks/>
          </p:cNvSpPr>
          <p:nvPr/>
        </p:nvSpPr>
        <p:spPr>
          <a:xfrm>
            <a:off x="-293511" y="315923"/>
            <a:ext cx="11907731" cy="10279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LB" sz="4000" b="1" dirty="0">
                <a:solidFill>
                  <a:schemeClr val="bg1"/>
                </a:solidFill>
              </a:rPr>
              <a:t>القوانين الناعمة (إعلانات ومبادئ وتوصيات)</a:t>
            </a:r>
          </a:p>
          <a:p>
            <a:pPr marL="0" indent="0" algn="ctr" rtl="1">
              <a:buFont typeface="Arial" panose="020B0604020202020204" pitchFamily="34" charset="0"/>
              <a:buNone/>
            </a:pPr>
            <a:endParaRPr lang="ar-LB" sz="3200" b="1" dirty="0"/>
          </a:p>
        </p:txBody>
      </p:sp>
      <p:sp>
        <p:nvSpPr>
          <p:cNvPr id="3" name="Content Placeholder 2">
            <a:extLst>
              <a:ext uri="{FF2B5EF4-FFF2-40B4-BE49-F238E27FC236}">
                <a16:creationId xmlns:a16="http://schemas.microsoft.com/office/drawing/2014/main" id="{2B445829-80BB-EC78-A2A6-0581F564E1BB}"/>
              </a:ext>
            </a:extLst>
          </p:cNvPr>
          <p:cNvSpPr txBox="1">
            <a:spLocks/>
          </p:cNvSpPr>
          <p:nvPr/>
        </p:nvSpPr>
        <p:spPr>
          <a:xfrm>
            <a:off x="1140178" y="2004057"/>
            <a:ext cx="10162771" cy="408392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r>
              <a:rPr lang="ar-LB" sz="3200" b="1" dirty="0">
                <a:solidFill>
                  <a:schemeClr val="bg1">
                    <a:lumMod val="50000"/>
                  </a:schemeClr>
                </a:solidFill>
              </a:rPr>
              <a:t>مبادئ بنغالور لسلوك القضاة</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مبادئ جاكرتا بشأن هيئات مكافحة الفساد</a:t>
            </a:r>
          </a:p>
          <a:p>
            <a:pPr marL="514350" indent="-514350" algn="just" rtl="1">
              <a:buFont typeface="+mj-lt"/>
              <a:buAutoNum type="arabicPeriod"/>
            </a:pPr>
            <a:endParaRPr lang="en-US" sz="3200" b="1" dirty="0"/>
          </a:p>
          <a:p>
            <a:pPr marL="0" indent="0" algn="just" rtl="1">
              <a:buFont typeface="Arial" panose="020B0604020202020204" pitchFamily="34" charset="0"/>
              <a:buNone/>
            </a:pPr>
            <a:endParaRPr lang="ar-LB" sz="2400" b="1" dirty="0"/>
          </a:p>
        </p:txBody>
      </p:sp>
    </p:spTree>
    <p:extLst>
      <p:ext uri="{BB962C8B-B14F-4D97-AF65-F5344CB8AC3E}">
        <p14:creationId xmlns:p14="http://schemas.microsoft.com/office/powerpoint/2010/main" val="95029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92C3F-C742-487B-41F6-78D3DD7D798A}"/>
              </a:ext>
            </a:extLst>
          </p:cNvPr>
          <p:cNvPicPr>
            <a:picLocks noChangeAspect="1"/>
          </p:cNvPicPr>
          <p:nvPr/>
        </p:nvPicPr>
        <p:blipFill>
          <a:blip r:embed="rId2"/>
          <a:stretch>
            <a:fillRect/>
          </a:stretch>
        </p:blipFill>
        <p:spPr>
          <a:xfrm>
            <a:off x="1163475" y="1636294"/>
            <a:ext cx="3354595" cy="4777757"/>
          </a:xfrm>
          <a:prstGeom prst="rect">
            <a:avLst/>
          </a:prstGeom>
        </p:spPr>
      </p:pic>
      <p:sp>
        <p:nvSpPr>
          <p:cNvPr id="4" name="TextBox 3">
            <a:extLst>
              <a:ext uri="{FF2B5EF4-FFF2-40B4-BE49-F238E27FC236}">
                <a16:creationId xmlns:a16="http://schemas.microsoft.com/office/drawing/2014/main" id="{D1279781-8356-30A6-39E9-411D506CF950}"/>
              </a:ext>
            </a:extLst>
          </p:cNvPr>
          <p:cNvSpPr txBox="1"/>
          <p:nvPr/>
        </p:nvSpPr>
        <p:spPr>
          <a:xfrm>
            <a:off x="4836694" y="3429000"/>
            <a:ext cx="6677527" cy="530594"/>
          </a:xfrm>
          <a:prstGeom prst="rect">
            <a:avLst/>
          </a:prstGeom>
          <a:noFill/>
        </p:spPr>
        <p:txBody>
          <a:bodyPr wrap="square">
            <a:spAutoFit/>
          </a:bodyPr>
          <a:lstStyle/>
          <a:p>
            <a:pPr marL="0" marR="0" algn="ctr" rtl="1">
              <a:lnSpc>
                <a:spcPct val="107000"/>
              </a:lnSpc>
              <a:spcBef>
                <a:spcPts val="0"/>
              </a:spcBef>
              <a:spcAft>
                <a:spcPts val="800"/>
              </a:spcAft>
            </a:pPr>
            <a:r>
              <a:rPr lang="ar-SA" sz="2800" b="1"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مبادئ بنغالور لسلوك القضاة</a:t>
            </a:r>
            <a:endParaRPr lang="en-US" sz="2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053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93477-EFE8-8855-FAFF-EB03A4634198}"/>
              </a:ext>
            </a:extLst>
          </p:cNvPr>
          <p:cNvSpPr txBox="1"/>
          <p:nvPr/>
        </p:nvSpPr>
        <p:spPr>
          <a:xfrm>
            <a:off x="914400" y="402510"/>
            <a:ext cx="11277599" cy="530594"/>
          </a:xfrm>
          <a:prstGeom prst="rect">
            <a:avLst/>
          </a:prstGeom>
          <a:noFill/>
        </p:spPr>
        <p:txBody>
          <a:bodyPr wrap="square">
            <a:spAutoFit/>
          </a:bodyPr>
          <a:lstStyle/>
          <a:p>
            <a:pPr marL="0" marR="0" algn="ctr" rtl="1">
              <a:lnSpc>
                <a:spcPct val="107000"/>
              </a:lnSpc>
              <a:spcBef>
                <a:spcPts val="0"/>
              </a:spcBef>
              <a:spcAft>
                <a:spcPts val="800"/>
              </a:spcAft>
            </a:pPr>
            <a:r>
              <a:rPr lang="ar-SA" sz="2800" b="1" kern="1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مبادئ بنغالور لسلوك القضاة</a:t>
            </a:r>
            <a:endParaRPr lang="en-US" sz="28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4E3D28FE-8C3F-D380-9DFD-CD71B18E844E}"/>
              </a:ext>
            </a:extLst>
          </p:cNvPr>
          <p:cNvSpPr txBox="1"/>
          <p:nvPr/>
        </p:nvSpPr>
        <p:spPr>
          <a:xfrm>
            <a:off x="0" y="1311591"/>
            <a:ext cx="12191999" cy="4999702"/>
          </a:xfrm>
          <a:prstGeom prst="rect">
            <a:avLst/>
          </a:prstGeom>
          <a:noFill/>
        </p:spPr>
        <p:txBody>
          <a:bodyPr wrap="square">
            <a:spAutoFit/>
          </a:bodyPr>
          <a:lstStyle/>
          <a:p>
            <a:pPr marL="0" marR="0" algn="r" rtl="1">
              <a:lnSpc>
                <a:spcPct val="107000"/>
              </a:lnSpc>
              <a:spcBef>
                <a:spcPts val="0"/>
              </a:spcBef>
              <a:spcAft>
                <a:spcPts val="800"/>
              </a:spcAft>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هي مجموعة من المعايير الدولية التي تحدد الإرشادات الأخلاقية للقضاة</a:t>
            </a:r>
            <a:r>
              <a:rPr lang="en-US" sz="2500" kern="100" dirty="0">
                <a:effectLst/>
                <a:latin typeface="Times New Roman" panose="02020603050405020304" pitchFamily="18" charset="0"/>
                <a:ea typeface="DengXian" panose="02010600030101010101" pitchFamily="2" charset="-122"/>
                <a:cs typeface="Arial" panose="020B0604020202020204" pitchFamily="34" charset="0"/>
              </a:rPr>
              <a:t>. </a:t>
            </a: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تم تطوير هذه المبادئ لضمان حسن سير عمل السلطة القضائية وتعزيز سيادة القانون</a:t>
            </a:r>
            <a:r>
              <a:rPr lang="ar-LB" sz="2500" kern="100" dirty="0">
                <a:latin typeface="Calibri" panose="020F0502020204030204" pitchFamily="34" charset="0"/>
                <a:ea typeface="DengXian" panose="02010600030101010101" pitchFamily="2" charset="-122"/>
                <a:cs typeface="Times New Roman" panose="02020603050405020304" pitchFamily="18" charset="0"/>
              </a:rPr>
              <a:t>، وقد تم إعلانها في العام 2002، وهي:</a:t>
            </a:r>
          </a:p>
          <a:p>
            <a:pPr marL="0" marR="0" algn="r" rtl="1">
              <a:lnSpc>
                <a:spcPct val="107000"/>
              </a:lnSpc>
              <a:spcBef>
                <a:spcPts val="0"/>
              </a:spcBef>
              <a:spcAft>
                <a:spcPts val="800"/>
              </a:spcAft>
            </a:pPr>
            <a:endParaRPr lang="ar-L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2171700" lvl="4" indent="-342900" algn="r" rtl="1">
              <a:lnSpc>
                <a:spcPct val="107000"/>
              </a:lnSpc>
              <a:spcAft>
                <a:spcPts val="800"/>
              </a:spcAft>
              <a:buFont typeface="Arial" panose="020B0604020202020204" pitchFamily="34" charset="0"/>
              <a:buChar char="•"/>
            </a:pPr>
            <a:r>
              <a:rPr lang="ar-LB" sz="2500" kern="100" dirty="0">
                <a:effectLst/>
                <a:latin typeface="Calibri" panose="020F0502020204030204" pitchFamily="34" charset="0"/>
                <a:ea typeface="DengXian" panose="02010600030101010101" pitchFamily="2" charset="-122"/>
                <a:cs typeface="Arial" panose="020B0604020202020204" pitchFamily="34" charset="0"/>
              </a:rPr>
              <a:t>الاستقلال</a:t>
            </a:r>
          </a:p>
          <a:p>
            <a:pPr marL="2171700" lvl="4" indent="-342900" algn="r" rtl="1">
              <a:lnSpc>
                <a:spcPct val="107000"/>
              </a:lnSpc>
              <a:spcAft>
                <a:spcPts val="800"/>
              </a:spcAft>
              <a:buFont typeface="Arial" panose="020B0604020202020204" pitchFamily="34" charset="0"/>
              <a:buChar char="•"/>
            </a:pPr>
            <a:r>
              <a:rPr lang="ar-LB" sz="2500" kern="100" dirty="0">
                <a:effectLst/>
                <a:latin typeface="Calibri" panose="020F0502020204030204" pitchFamily="34" charset="0"/>
                <a:ea typeface="DengXian" panose="02010600030101010101" pitchFamily="2" charset="-122"/>
                <a:cs typeface="Arial" panose="020B0604020202020204" pitchFamily="34" charset="0"/>
              </a:rPr>
              <a:t>الحياد</a:t>
            </a:r>
          </a:p>
          <a:p>
            <a:pPr marL="2171700" lvl="4" indent="-342900" algn="r" rtl="1">
              <a:lnSpc>
                <a:spcPct val="107000"/>
              </a:lnSpc>
              <a:spcAft>
                <a:spcPts val="800"/>
              </a:spcAft>
              <a:buFont typeface="Arial" panose="020B0604020202020204" pitchFamily="34" charset="0"/>
              <a:buChar char="•"/>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النزاهة</a:t>
            </a:r>
            <a:endParaRPr lang="en-US" sz="2500" kern="100" dirty="0">
              <a:latin typeface="Calibri" panose="020F0502020204030204" pitchFamily="34" charset="0"/>
              <a:ea typeface="DengXian" panose="02010600030101010101" pitchFamily="2" charset="-122"/>
              <a:cs typeface="Arial" panose="020B0604020202020204" pitchFamily="34" charset="0"/>
            </a:endParaRPr>
          </a:p>
          <a:p>
            <a:pPr marL="2171700" lvl="4" indent="-342900" algn="r" rtl="1">
              <a:lnSpc>
                <a:spcPct val="107000"/>
              </a:lnSpc>
              <a:spcAft>
                <a:spcPts val="800"/>
              </a:spcAft>
              <a:buFont typeface="Arial" panose="020B0604020202020204" pitchFamily="34" charset="0"/>
              <a:buChar char="•"/>
            </a:pPr>
            <a:r>
              <a:rPr lang="ar-SA" sz="2500" kern="100" dirty="0">
                <a:effectLst/>
                <a:latin typeface="Calibri" panose="020F0502020204030204" pitchFamily="34" charset="0"/>
                <a:ea typeface="DengXian" panose="02010600030101010101" pitchFamily="2" charset="-122"/>
                <a:cs typeface="Times New Roman" panose="02020603050405020304" pitchFamily="18" charset="0"/>
              </a:rPr>
              <a:t>ال</a:t>
            </a:r>
            <a:r>
              <a:rPr lang="ar-LB" sz="2500" kern="100" dirty="0">
                <a:effectLst/>
                <a:latin typeface="Calibri" panose="020F0502020204030204" pitchFamily="34" charset="0"/>
                <a:ea typeface="DengXian" panose="02010600030101010101" pitchFamily="2" charset="-122"/>
                <a:cs typeface="Times New Roman" panose="02020603050405020304" pitchFamily="18" charset="0"/>
              </a:rPr>
              <a:t>ملائمة</a:t>
            </a:r>
            <a:endParaRPr lang="ar-LB" sz="2500" kern="100" dirty="0">
              <a:effectLst/>
              <a:latin typeface="Times New Roman" panose="02020603050405020304" pitchFamily="18" charset="0"/>
              <a:ea typeface="DengXian" panose="02010600030101010101" pitchFamily="2" charset="-122"/>
              <a:cs typeface="Arial" panose="020B0604020202020204" pitchFamily="34" charset="0"/>
            </a:endParaRPr>
          </a:p>
          <a:p>
            <a:pPr marL="2171700" lvl="4" indent="-342900" algn="r" rtl="1">
              <a:lnSpc>
                <a:spcPct val="107000"/>
              </a:lnSpc>
              <a:spcAft>
                <a:spcPts val="800"/>
              </a:spcAft>
              <a:buFont typeface="Arial" panose="020B0604020202020204" pitchFamily="34" charset="0"/>
              <a:buChar char="•"/>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المساواة</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171700" lvl="4" indent="-342900" algn="r" rtl="1">
              <a:lnSpc>
                <a:spcPct val="107000"/>
              </a:lnSpc>
              <a:spcAft>
                <a:spcPts val="800"/>
              </a:spcAft>
              <a:buFont typeface="Arial" panose="020B0604020202020204" pitchFamily="34" charset="0"/>
              <a:buChar char="•"/>
            </a:pPr>
            <a:r>
              <a:rPr lang="ar-SA" sz="2500" kern="100" dirty="0">
                <a:effectLst/>
                <a:latin typeface="Times New Roman" panose="02020603050405020304" pitchFamily="18" charset="0"/>
                <a:ea typeface="DengXian" panose="02010600030101010101" pitchFamily="2" charset="-122"/>
                <a:cs typeface="Times New Roman" panose="02020603050405020304" pitchFamily="18" charset="0"/>
              </a:rPr>
              <a:t>الكفاءة والاجتهاد</a:t>
            </a:r>
            <a:endParaRPr lang="en-US" sz="25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r" rtl="1">
              <a:lnSpc>
                <a:spcPct val="107000"/>
              </a:lnSpc>
              <a:spcBef>
                <a:spcPts val="0"/>
              </a:spcBef>
              <a:spcAft>
                <a:spcPts val="800"/>
              </a:spcAft>
            </a:pPr>
            <a:endParaRPr lang="ar-LB" sz="2500" b="1" kern="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79100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CC5720-0031-8C0F-9584-7008B0C0F423}"/>
              </a:ext>
            </a:extLst>
          </p:cNvPr>
          <p:cNvSpPr txBox="1"/>
          <p:nvPr/>
        </p:nvSpPr>
        <p:spPr>
          <a:xfrm>
            <a:off x="878306" y="366415"/>
            <a:ext cx="11313694" cy="530594"/>
          </a:xfrm>
          <a:prstGeom prst="rect">
            <a:avLst/>
          </a:prstGeom>
          <a:noFill/>
        </p:spPr>
        <p:txBody>
          <a:bodyPr wrap="square">
            <a:spAutoFit/>
          </a:bodyPr>
          <a:lstStyle/>
          <a:p>
            <a:pPr marL="0" marR="0" algn="ctr" rtl="1">
              <a:lnSpc>
                <a:spcPct val="107000"/>
              </a:lnSpc>
              <a:spcBef>
                <a:spcPts val="0"/>
              </a:spcBef>
              <a:spcAft>
                <a:spcPts val="800"/>
              </a:spcAft>
            </a:pP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مبادئ جاكرتا بشأن هيئات مكافحة الفساد </a:t>
            </a:r>
            <a:endParaRPr lang="en-US" sz="28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45D97A3E-2AD9-C160-1B3B-C1C669131D1F}"/>
              </a:ext>
            </a:extLst>
          </p:cNvPr>
          <p:cNvSpPr txBox="1"/>
          <p:nvPr/>
        </p:nvSpPr>
        <p:spPr>
          <a:xfrm>
            <a:off x="288759" y="2129592"/>
            <a:ext cx="11903241" cy="2400657"/>
          </a:xfrm>
          <a:prstGeom prst="rect">
            <a:avLst/>
          </a:prstGeom>
          <a:noFill/>
        </p:spPr>
        <p:txBody>
          <a:bodyPr wrap="square">
            <a:spAutoFit/>
          </a:bodyPr>
          <a:lstStyle/>
          <a:p>
            <a:pPr marL="342900" indent="-342900" algn="just" rtl="1">
              <a:buFont typeface="Arial" panose="020B0604020202020204" pitchFamily="34" charset="0"/>
              <a:buChar char="•"/>
            </a:pPr>
            <a:r>
              <a:rPr lang="ar-LB" sz="2500" kern="0" dirty="0">
                <a:effectLst/>
                <a:ea typeface="Times New Roman" panose="02020603050405020304" pitchFamily="18" charset="0"/>
                <a:cs typeface="Times New Roman" panose="02020603050405020304" pitchFamily="18" charset="0"/>
              </a:rPr>
              <a:t>هي </a:t>
            </a:r>
            <a:r>
              <a:rPr lang="ar-SA" sz="2500" kern="0" dirty="0">
                <a:effectLst/>
                <a:ea typeface="Times New Roman" panose="02020603050405020304" pitchFamily="18" charset="0"/>
                <a:cs typeface="Times New Roman" panose="02020603050405020304" pitchFamily="18" charset="0"/>
              </a:rPr>
              <a:t>مجموعة من الإرشادات التي تم تطويرها لتعزيز وتقوية استقلال وفعالية هيئات مكافحة الفساد</a:t>
            </a:r>
            <a:r>
              <a:rPr lang="en-US" sz="2500" kern="0" dirty="0">
                <a:effectLst/>
                <a:latin typeface="Times New Roman" panose="02020603050405020304" pitchFamily="18" charset="0"/>
                <a:ea typeface="Times New Roman" panose="02020603050405020304" pitchFamily="18" charset="0"/>
              </a:rPr>
              <a:t> (ACAs) </a:t>
            </a:r>
            <a:r>
              <a:rPr lang="ar-SA" sz="2500" kern="0" dirty="0">
                <a:effectLst/>
                <a:ea typeface="Times New Roman" panose="02020603050405020304" pitchFamily="18" charset="0"/>
                <a:cs typeface="Times New Roman" panose="02020603050405020304" pitchFamily="18" charset="0"/>
              </a:rPr>
              <a:t>على مستوى العالم</a:t>
            </a:r>
            <a:r>
              <a:rPr lang="en-US" sz="2500" kern="0" dirty="0">
                <a:effectLst/>
                <a:latin typeface="Times New Roman" panose="02020603050405020304" pitchFamily="18" charset="0"/>
                <a:ea typeface="Times New Roman" panose="02020603050405020304" pitchFamily="18" charset="0"/>
              </a:rPr>
              <a:t>. </a:t>
            </a:r>
            <a:endParaRPr lang="ar-LB" sz="2500" kern="0" dirty="0">
              <a:effectLst/>
              <a:latin typeface="Times New Roman" panose="02020603050405020304" pitchFamily="18" charset="0"/>
              <a:ea typeface="Times New Roman" panose="02020603050405020304" pitchFamily="18" charset="0"/>
            </a:endParaRPr>
          </a:p>
          <a:p>
            <a:pPr marL="342900" indent="-342900" algn="just" rtl="1">
              <a:buFont typeface="Arial" panose="020B0604020202020204" pitchFamily="34" charset="0"/>
              <a:buChar char="•"/>
            </a:pPr>
            <a:endParaRPr lang="ar-LB" sz="25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r>
              <a:rPr lang="ar-SA" sz="2500" kern="0" dirty="0">
                <a:effectLst/>
                <a:ea typeface="Times New Roman" panose="02020603050405020304" pitchFamily="18" charset="0"/>
                <a:cs typeface="Times New Roman" panose="02020603050405020304" pitchFamily="18" charset="0"/>
              </a:rPr>
              <a:t>صيغت هذه المبادئ خلال اجتماع لرؤساء هيئات مكافحة الفساد الحاليين والسابقين والعاملين في مجال مكافحة الفساد والخبراء في جاكرتا عام 2012</a:t>
            </a:r>
            <a:r>
              <a:rPr lang="ar-LB" sz="2500" kern="0" dirty="0">
                <a:effectLst/>
                <a:ea typeface="Times New Roman" panose="02020603050405020304" pitchFamily="18" charset="0"/>
                <a:cs typeface="Times New Roman" panose="02020603050405020304" pitchFamily="18" charset="0"/>
              </a:rPr>
              <a:t>.</a:t>
            </a:r>
          </a:p>
          <a:p>
            <a:pPr marL="342900" indent="-342900" algn="just" rtl="1">
              <a:buFont typeface="Arial" panose="020B0604020202020204" pitchFamily="34" charset="0"/>
              <a:buChar char="•"/>
            </a:pPr>
            <a:endParaRPr lang="ar-LB" sz="2500" kern="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93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0B5835-10AD-E996-D679-AA1A0797570F}"/>
              </a:ext>
            </a:extLst>
          </p:cNvPr>
          <p:cNvSpPr txBox="1"/>
          <p:nvPr/>
        </p:nvSpPr>
        <p:spPr>
          <a:xfrm>
            <a:off x="-459205" y="1763738"/>
            <a:ext cx="11891210" cy="4083362"/>
          </a:xfrm>
          <a:prstGeom prst="rect">
            <a:avLst/>
          </a:prstGeom>
          <a:noFill/>
        </p:spPr>
        <p:txBody>
          <a:bodyPr wrap="square">
            <a:spAutoFit/>
          </a:bodyPr>
          <a:lstStyle/>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الاختصاص والوظائف</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التعاون والتنسيق</a:t>
            </a:r>
            <a:endParaRPr lang="ar-LB" sz="25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الاستقلال</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a:t>
            </a:r>
            <a:r>
              <a:rPr lang="ar-LB" sz="2500" b="1" kern="0" dirty="0">
                <a:effectLst/>
                <a:latin typeface="Calibri" panose="020F0502020204030204" pitchFamily="34" charset="0"/>
                <a:ea typeface="Times New Roman" panose="02020603050405020304" pitchFamily="18" charset="0"/>
                <a:cs typeface="Times New Roman" panose="02020603050405020304" pitchFamily="18" charset="0"/>
              </a:rPr>
              <a:t>موارد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البشرية والتعيين</a:t>
            </a:r>
            <a:endParaRPr lang="ar-LB" sz="25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الحصانة والمساءلة</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التمويل والموارد</a:t>
            </a:r>
            <a:endParaRPr lang="ar-LB" sz="25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الشفافية والتقارير</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1257300" lvl="2" indent="-342900" algn="r" rtl="1">
              <a:lnSpc>
                <a:spcPct val="107000"/>
              </a:lnSpc>
              <a:spcAft>
                <a:spcPts val="800"/>
              </a:spcAft>
              <a:buFont typeface="Arial" panose="020B0604020202020204" pitchFamily="34" charset="0"/>
              <a:buChar char="•"/>
            </a:pP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التوعية العامة والتثقيف</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FFD4DF75-D5AA-B1E3-38C4-900867F92179}"/>
              </a:ext>
            </a:extLst>
          </p:cNvPr>
          <p:cNvSpPr txBox="1"/>
          <p:nvPr/>
        </p:nvSpPr>
        <p:spPr>
          <a:xfrm>
            <a:off x="878306" y="366415"/>
            <a:ext cx="11313694" cy="530594"/>
          </a:xfrm>
          <a:prstGeom prst="rect">
            <a:avLst/>
          </a:prstGeom>
          <a:noFill/>
        </p:spPr>
        <p:txBody>
          <a:bodyPr wrap="square">
            <a:spAutoFit/>
          </a:bodyPr>
          <a:lstStyle/>
          <a:p>
            <a:pPr marL="0" marR="0" algn="ctr" rtl="1">
              <a:lnSpc>
                <a:spcPct val="107000"/>
              </a:lnSpc>
              <a:spcBef>
                <a:spcPts val="0"/>
              </a:spcBef>
              <a:spcAft>
                <a:spcPts val="800"/>
              </a:spcAft>
            </a:pPr>
            <a:r>
              <a:rPr lang="ar-LB"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أهم النقاط الرئيسية في </a:t>
            </a: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مبادئ جاكرتا بشأن هيئات مكافحة الفساد </a:t>
            </a:r>
            <a:endParaRPr lang="en-US" sz="28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795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D75B70-45E5-C029-1CF1-7BE1077D896D}"/>
              </a:ext>
            </a:extLst>
          </p:cNvPr>
          <p:cNvSpPr txBox="1">
            <a:spLocks/>
          </p:cNvSpPr>
          <p:nvPr/>
        </p:nvSpPr>
        <p:spPr>
          <a:xfrm>
            <a:off x="428978" y="169168"/>
            <a:ext cx="11907731" cy="10279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LB" sz="4400" b="1" dirty="0">
                <a:solidFill>
                  <a:schemeClr val="bg1"/>
                </a:solidFill>
              </a:rPr>
              <a:t>منظمات وبرامج</a:t>
            </a:r>
          </a:p>
          <a:p>
            <a:pPr marL="0" indent="0" algn="ctr" rtl="1">
              <a:buFont typeface="Arial" panose="020B0604020202020204" pitchFamily="34" charset="0"/>
              <a:buNone/>
            </a:pPr>
            <a:endParaRPr lang="ar-LB" sz="3200" b="1" dirty="0"/>
          </a:p>
        </p:txBody>
      </p:sp>
      <p:sp>
        <p:nvSpPr>
          <p:cNvPr id="3" name="Content Placeholder 2">
            <a:extLst>
              <a:ext uri="{FF2B5EF4-FFF2-40B4-BE49-F238E27FC236}">
                <a16:creationId xmlns:a16="http://schemas.microsoft.com/office/drawing/2014/main" id="{0D6FC820-ED5B-7145-4766-122C865B908C}"/>
              </a:ext>
            </a:extLst>
          </p:cNvPr>
          <p:cNvSpPr txBox="1">
            <a:spLocks/>
          </p:cNvSpPr>
          <p:nvPr/>
        </p:nvSpPr>
        <p:spPr>
          <a:xfrm>
            <a:off x="1140178" y="2004057"/>
            <a:ext cx="10162771" cy="408392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r>
              <a:rPr lang="ar-LB" sz="3200" b="1" dirty="0">
                <a:solidFill>
                  <a:schemeClr val="bg1">
                    <a:lumMod val="50000"/>
                  </a:schemeClr>
                </a:solidFill>
              </a:rPr>
              <a:t>مؤشر مدركات الفساد</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الشبكة العربية لتعزيز النزاهة ومكافحة الفساد</a:t>
            </a:r>
          </a:p>
          <a:p>
            <a:pPr marL="0" indent="0" algn="just" rtl="1">
              <a:buNone/>
            </a:pPr>
            <a:endParaRPr lang="ar-LB" sz="3200" b="1" dirty="0">
              <a:solidFill>
                <a:schemeClr val="bg1">
                  <a:lumMod val="50000"/>
                </a:schemeClr>
              </a:solidFill>
            </a:endParaRPr>
          </a:p>
          <a:p>
            <a:pPr marL="0" indent="0" algn="just" rtl="1">
              <a:buNone/>
            </a:pPr>
            <a:r>
              <a:rPr lang="ar-LB" sz="3200" b="1" dirty="0">
                <a:solidFill>
                  <a:schemeClr val="bg1">
                    <a:lumMod val="50000"/>
                  </a:schemeClr>
                </a:solidFill>
              </a:rPr>
              <a:t>3. مبادرة ستار لاستعادة الأموال المسروقة</a:t>
            </a:r>
          </a:p>
          <a:p>
            <a:pPr marL="0" indent="0" algn="just" rtl="1">
              <a:buNone/>
            </a:pPr>
            <a:endParaRPr lang="ar-LB" sz="3200" b="1" dirty="0">
              <a:solidFill>
                <a:schemeClr val="bg1">
                  <a:lumMod val="50000"/>
                </a:schemeClr>
              </a:solidFill>
            </a:endParaRPr>
          </a:p>
          <a:p>
            <a:pPr marL="0" indent="0" algn="just" rtl="1">
              <a:buNone/>
            </a:pPr>
            <a:r>
              <a:rPr lang="ar-LB" sz="3200" b="1" dirty="0">
                <a:solidFill>
                  <a:schemeClr val="bg1">
                    <a:lumMod val="50000"/>
                  </a:schemeClr>
                </a:solidFill>
              </a:rPr>
              <a:t>4. اهداف التنمية المستدامة</a:t>
            </a:r>
          </a:p>
          <a:p>
            <a:pPr marL="514350" indent="-514350" algn="just" rtl="1">
              <a:buFont typeface="+mj-lt"/>
              <a:buAutoNum type="arabicPeriod"/>
            </a:pPr>
            <a:endParaRPr lang="en-US" sz="3200" b="1" dirty="0">
              <a:solidFill>
                <a:schemeClr val="bg1">
                  <a:lumMod val="50000"/>
                </a:schemeClr>
              </a:solidFill>
            </a:endParaRPr>
          </a:p>
          <a:p>
            <a:pPr marL="0" indent="0" algn="just" rtl="1">
              <a:buFont typeface="Arial" panose="020B0604020202020204" pitchFamily="34" charset="0"/>
              <a:buNone/>
            </a:pPr>
            <a:endParaRPr lang="ar-LB" sz="2400" b="1" dirty="0">
              <a:solidFill>
                <a:schemeClr val="bg1">
                  <a:lumMod val="50000"/>
                </a:schemeClr>
              </a:solidFill>
            </a:endParaRPr>
          </a:p>
        </p:txBody>
      </p:sp>
    </p:spTree>
    <p:extLst>
      <p:ext uri="{BB962C8B-B14F-4D97-AF65-F5344CB8AC3E}">
        <p14:creationId xmlns:p14="http://schemas.microsoft.com/office/powerpoint/2010/main" val="3848973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16965-2654-5D6A-59B6-A72D086B4746}"/>
              </a:ext>
            </a:extLst>
          </p:cNvPr>
          <p:cNvSpPr txBox="1"/>
          <p:nvPr/>
        </p:nvSpPr>
        <p:spPr>
          <a:xfrm>
            <a:off x="3128210" y="1651847"/>
            <a:ext cx="8927431" cy="4187237"/>
          </a:xfrm>
          <a:prstGeom prst="rect">
            <a:avLst/>
          </a:prstGeom>
          <a:noFill/>
        </p:spPr>
        <p:txBody>
          <a:bodyPr wrap="square">
            <a:spAutoFit/>
          </a:bodyPr>
          <a:lstStyle/>
          <a:p>
            <a:pPr marL="342900" marR="0" indent="-342900" algn="just" rtl="1">
              <a:lnSpc>
                <a:spcPct val="107000"/>
              </a:lnSpc>
              <a:spcBef>
                <a:spcPts val="0"/>
              </a:spcBef>
              <a:spcAft>
                <a:spcPts val="800"/>
              </a:spcAft>
              <a:buFont typeface="Arial" panose="020B0604020202020204" pitchFamily="34" charset="0"/>
              <a:buChar char="•"/>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تقوم منظمة الشفافية الدولية بنشر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مؤشر مدركات الفساد </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سنويًا، وهو تصنيف عالمي معترف به على نطاق واسع يقيم المستويات المتصورة للفساد في البلدان والمناطق حول العالم.</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gn="just" rtl="1">
              <a:lnSpc>
                <a:spcPct val="107000"/>
              </a:lnSpc>
              <a:spcBef>
                <a:spcPts val="0"/>
              </a:spcBef>
              <a:spcAft>
                <a:spcPts val="800"/>
              </a:spcAft>
              <a:buFont typeface="Arial" panose="020B0604020202020204" pitchFamily="34" charset="0"/>
              <a:buChar char="•"/>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يصنف مؤشر مدركات الفساد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180 دولة ومنطقة</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بناءً على المستويات المتصورة للفساد في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القطاع العام</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يسجل البلدان على مقياس من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0 (فاسدة للغاية)</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إلى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100 (نظيفة جدًا)</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يأخذ المؤشر في الاعتبار عوامل مثل الرشوة وتحويل الأموال العامة وملاحقة المسؤولين الفاسدين واستخدام المناصب العامة لتحقيق مكاسب شخصية.</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9E001B92-1DA4-0044-2C9B-1E40BAF1E4E5}"/>
              </a:ext>
            </a:extLst>
          </p:cNvPr>
          <p:cNvSpPr txBox="1"/>
          <p:nvPr/>
        </p:nvSpPr>
        <p:spPr>
          <a:xfrm>
            <a:off x="914400" y="283138"/>
            <a:ext cx="11277600" cy="530594"/>
          </a:xfrm>
          <a:prstGeom prst="rect">
            <a:avLst/>
          </a:prstGeom>
          <a:noFill/>
        </p:spPr>
        <p:txBody>
          <a:bodyPr wrap="square">
            <a:spAutoFit/>
          </a:bodyPr>
          <a:lstStyle/>
          <a:p>
            <a:pPr marL="0" marR="0" algn="ctr" rtl="1">
              <a:lnSpc>
                <a:spcPct val="107000"/>
              </a:lnSpc>
              <a:spcBef>
                <a:spcPts val="0"/>
              </a:spcBef>
              <a:spcAft>
                <a:spcPts val="800"/>
              </a:spcAft>
            </a:pP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مؤشر مدركات الفساد</a:t>
            </a:r>
            <a:endParaRPr lang="en-US" sz="2800" kern="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p:txBody>
      </p:sp>
      <p:pic>
        <p:nvPicPr>
          <p:cNvPr id="4" name="Picture 3">
            <a:extLst>
              <a:ext uri="{FF2B5EF4-FFF2-40B4-BE49-F238E27FC236}">
                <a16:creationId xmlns:a16="http://schemas.microsoft.com/office/drawing/2014/main" id="{D2E09D35-3458-7056-EAB5-98F0E863EB1F}"/>
              </a:ext>
            </a:extLst>
          </p:cNvPr>
          <p:cNvPicPr>
            <a:picLocks noChangeAspect="1"/>
          </p:cNvPicPr>
          <p:nvPr/>
        </p:nvPicPr>
        <p:blipFill>
          <a:blip r:embed="rId2"/>
          <a:stretch>
            <a:fillRect/>
          </a:stretch>
        </p:blipFill>
        <p:spPr>
          <a:xfrm>
            <a:off x="306082" y="1949115"/>
            <a:ext cx="2610034" cy="3790019"/>
          </a:xfrm>
          <a:prstGeom prst="rect">
            <a:avLst/>
          </a:prstGeom>
        </p:spPr>
      </p:pic>
    </p:spTree>
    <p:extLst>
      <p:ext uri="{BB962C8B-B14F-4D97-AF65-F5344CB8AC3E}">
        <p14:creationId xmlns:p14="http://schemas.microsoft.com/office/powerpoint/2010/main" val="88162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5A52C7-3128-9A57-D231-1487A7381130}"/>
              </a:ext>
            </a:extLst>
          </p:cNvPr>
          <p:cNvSpPr txBox="1"/>
          <p:nvPr/>
        </p:nvSpPr>
        <p:spPr>
          <a:xfrm>
            <a:off x="0" y="1216166"/>
            <a:ext cx="12192000" cy="5724837"/>
          </a:xfrm>
          <a:prstGeom prst="rect">
            <a:avLst/>
          </a:prstGeom>
          <a:noFill/>
        </p:spPr>
        <p:txBody>
          <a:bodyPr wrap="square">
            <a:spAutoFit/>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يكشف مؤشر مدركات الفساد لعام 2023 عن استشراء الفساد على مستوى العالم. حيث أن أكثر من ثلثي البلدان تحصل على أقل من 50 نقطة من أصل 100، مما يشير إلى وجود مشاكل خطيرة في الفساد.</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sz="1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لا يزال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المعدل العالمي</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عالقًا عند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43</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فقط، ولم تحقق معظم البلدان أي تقدم أو تراجعت خلال العقد الماضي.</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sz="1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وصلت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23 دولة</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إلى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أدنى درجاتها</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حتى الآن هذا العام.</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sz="1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تساهم أنظمة العدالة الضعيفة في زيادة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الإفلات من العقاب على الفساد</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مما يسمح ل</a:t>
            </a:r>
            <a:r>
              <a:rPr lang="ar-LB" sz="2500" kern="0" dirty="0">
                <a:latin typeface="Calibri" panose="020F0502020204030204" pitchFamily="34" charset="0"/>
                <a:ea typeface="Times New Roman" panose="02020603050405020304" pitchFamily="18" charset="0"/>
                <a:cs typeface="Times New Roman" panose="02020603050405020304" pitchFamily="18" charset="0"/>
              </a:rPr>
              <a:t>لفساد</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بالازدهار.</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sz="1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حتى الدول ذات التصنيف الأعلى ليست بمنأى عن ذلك، فغالبًا ما تشارك شركات من هذه الدول في قضايا فساد عبر الحدود.</a:t>
            </a:r>
            <a:endParaRPr lang="en-US"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r" rtl="1">
              <a:lnSpc>
                <a:spcPct val="107000"/>
              </a:lnSpc>
              <a:spcBef>
                <a:spcPts val="0"/>
              </a:spcBef>
              <a:spcAft>
                <a:spcPts val="800"/>
              </a:spcAft>
              <a:buSzPts val="1000"/>
              <a:tabLst>
                <a:tab pos="457200" algn="l"/>
              </a:tabLst>
            </a:pPr>
            <a:endParaRPr lang="en-US" sz="1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يجب على القادة الاستثمار في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استقلال المؤسسات</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التي تطبق القانون وتكافح الفساد وضمانه.</a:t>
            </a: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B45B183C-E65B-B65C-5C36-F5D706AB5D0C}"/>
              </a:ext>
            </a:extLst>
          </p:cNvPr>
          <p:cNvSpPr txBox="1"/>
          <p:nvPr/>
        </p:nvSpPr>
        <p:spPr>
          <a:xfrm>
            <a:off x="914400" y="283138"/>
            <a:ext cx="11277600" cy="530594"/>
          </a:xfrm>
          <a:prstGeom prst="rect">
            <a:avLst/>
          </a:prstGeom>
          <a:noFill/>
        </p:spPr>
        <p:txBody>
          <a:bodyPr wrap="square">
            <a:spAutoFit/>
          </a:bodyPr>
          <a:lstStyle/>
          <a:p>
            <a:pPr marL="0" marR="0" algn="ctr" rtl="1">
              <a:lnSpc>
                <a:spcPct val="107000"/>
              </a:lnSpc>
              <a:spcBef>
                <a:spcPts val="0"/>
              </a:spcBef>
              <a:spcAft>
                <a:spcPts val="800"/>
              </a:spcAft>
            </a:pP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أبرز ما جاء في مؤشر مدركات الفساد لعام 2023</a:t>
            </a:r>
          </a:p>
        </p:txBody>
      </p:sp>
    </p:spTree>
    <p:extLst>
      <p:ext uri="{BB962C8B-B14F-4D97-AF65-F5344CB8AC3E}">
        <p14:creationId xmlns:p14="http://schemas.microsoft.com/office/powerpoint/2010/main" val="106344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5874F-72EE-E1D6-8DC8-B9F3B9E58CA8}"/>
              </a:ext>
            </a:extLst>
          </p:cNvPr>
          <p:cNvSpPr txBox="1"/>
          <p:nvPr/>
        </p:nvSpPr>
        <p:spPr>
          <a:xfrm>
            <a:off x="92242" y="1311440"/>
            <a:ext cx="12007515" cy="5937203"/>
          </a:xfrm>
          <a:prstGeom prst="rect">
            <a:avLst/>
          </a:prstGeom>
          <a:noFill/>
        </p:spPr>
        <p:txBody>
          <a:bodyPr wrap="square">
            <a:spAutoFit/>
          </a:bodyPr>
          <a:lstStyle/>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يلقي مؤشر مدركات الفساد الضوء على تأثير الفساد على المجتمعات والاقتصادات والحوكمة.</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rtl="1">
              <a:lnSpc>
                <a:spcPct val="107000"/>
              </a:lnSpc>
              <a:spcBef>
                <a:spcPts val="0"/>
              </a:spcBef>
              <a:spcAft>
                <a:spcPts val="800"/>
              </a:spcAft>
              <a:buSzPts val="1000"/>
              <a:tabLst>
                <a:tab pos="457200" algn="l"/>
              </a:tabLs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يعمل كدعوة للعمل للمنظمات الحكومية والمؤسسات والمواطنين لمعالجة الفساد وتعزيز المساءلة.</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rtl="1">
              <a:lnSpc>
                <a:spcPct val="107000"/>
              </a:lnSpc>
              <a:spcBef>
                <a:spcPts val="0"/>
              </a:spcBef>
              <a:spcAft>
                <a:spcPts val="800"/>
              </a:spcAft>
              <a:buSzPts val="1000"/>
              <a:tabLst>
                <a:tab pos="457200" algn="l"/>
              </a:tabLs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تدعو منظمة الشفافية الدولية إلى </a:t>
            </a:r>
            <a:r>
              <a:rPr lang="ar-SA" sz="2500" b="1" kern="0" dirty="0">
                <a:effectLst/>
                <a:latin typeface="Calibri" panose="020F0502020204030204" pitchFamily="34" charset="0"/>
                <a:ea typeface="Times New Roman" panose="02020603050405020304" pitchFamily="18" charset="0"/>
                <a:cs typeface="Times New Roman" panose="02020603050405020304" pitchFamily="18" charset="0"/>
              </a:rPr>
              <a:t>العدالة والنزاهة وسيادة القانون</a:t>
            </a: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 لإنهاء الإفلات من العقاب على الفساد على مستوى العالم.</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rtl="1">
              <a:lnSpc>
                <a:spcPct val="107000"/>
              </a:lnSpc>
              <a:spcBef>
                <a:spcPts val="0"/>
              </a:spcBef>
              <a:spcAft>
                <a:spcPts val="800"/>
              </a:spcAft>
              <a:buSzPts val="1000"/>
              <a:tabLst>
                <a:tab pos="457200" algn="l"/>
              </a:tabLst>
            </a:pP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يوفر مؤشر مدركات الفساد رؤى حول الاتجاهات العالمية، مع تسليط الضوء على البلدان التي تعاني من مشاكل فساد خطيرة.</a:t>
            </a:r>
            <a:endParaRPr lang="ar-LB" sz="25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rtl="1">
              <a:lnSpc>
                <a:spcPct val="107000"/>
              </a:lnSpc>
              <a:spcBef>
                <a:spcPts val="0"/>
              </a:spcBef>
              <a:spcAft>
                <a:spcPts val="800"/>
              </a:spcAft>
              <a:buSzPts val="1000"/>
              <a:tabLst>
                <a:tab pos="457200" algn="l"/>
              </a:tabLs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rtl="1">
              <a:lnSpc>
                <a:spcPct val="107000"/>
              </a:lnSpc>
              <a:spcBef>
                <a:spcPts val="0"/>
              </a:spcBef>
              <a:spcAft>
                <a:spcPts val="800"/>
              </a:spcAft>
              <a:buSzPts val="1000"/>
              <a:buFont typeface="Symbol" panose="05050102010706020507" pitchFamily="18" charset="2"/>
              <a:buChar char=""/>
              <a:tabLst>
                <a:tab pos="457200" algn="l"/>
              </a:tabLst>
            </a:pPr>
            <a:r>
              <a:rPr lang="ar-SA" sz="2500" kern="0" dirty="0">
                <a:effectLst/>
                <a:latin typeface="Calibri" panose="020F0502020204030204" pitchFamily="34" charset="0"/>
                <a:ea typeface="Times New Roman" panose="02020603050405020304" pitchFamily="18" charset="0"/>
                <a:cs typeface="Times New Roman" panose="02020603050405020304" pitchFamily="18" charset="0"/>
              </a:rPr>
              <a:t>يكشف عما إذا كانت البلدان تتحسن أو تتقاعس أو تتراجع في جهودها لمكافحة الفساد</a:t>
            </a:r>
            <a:r>
              <a:rPr lang="ar-SA" sz="18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DengXian" panose="02010600030101010101" pitchFamily="2" charset="-122"/>
              <a:cs typeface="Arial" panose="020B0604020202020204" pitchFamily="34" charset="0"/>
            </a:endParaRPr>
          </a:p>
          <a:p>
            <a:pPr marR="0" lvl="0" algn="just" rtl="1">
              <a:lnSpc>
                <a:spcPct val="107000"/>
              </a:lnSpc>
              <a:spcBef>
                <a:spcPts val="0"/>
              </a:spcBef>
              <a:spcAft>
                <a:spcPts val="800"/>
              </a:spcAft>
              <a:buSzPts val="1000"/>
              <a:tabLst>
                <a:tab pos="457200" algn="l"/>
              </a:tabLst>
            </a:pPr>
            <a:endParaRPr lang="en-US" sz="25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6B8DBF2F-455F-15C1-F41C-48C65AEAF2C4}"/>
              </a:ext>
            </a:extLst>
          </p:cNvPr>
          <p:cNvSpPr txBox="1"/>
          <p:nvPr/>
        </p:nvSpPr>
        <p:spPr>
          <a:xfrm>
            <a:off x="914400" y="283138"/>
            <a:ext cx="11277600" cy="530594"/>
          </a:xfrm>
          <a:prstGeom prst="rect">
            <a:avLst/>
          </a:prstGeom>
          <a:noFill/>
        </p:spPr>
        <p:txBody>
          <a:bodyPr wrap="square">
            <a:spAutoFit/>
          </a:bodyPr>
          <a:lstStyle/>
          <a:p>
            <a:pPr marL="0" marR="0" algn="ctr" rtl="1">
              <a:lnSpc>
                <a:spcPct val="107000"/>
              </a:lnSpc>
              <a:spcBef>
                <a:spcPts val="0"/>
              </a:spcBef>
              <a:spcAft>
                <a:spcPts val="800"/>
              </a:spcAft>
            </a:pPr>
            <a:r>
              <a:rPr lang="ar-LB" sz="2800" b="1" kern="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أهمية</a:t>
            </a: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LB"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مؤشر </a:t>
            </a:r>
            <a:r>
              <a:rPr lang="ar-SA"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مدركات الفساد</a:t>
            </a:r>
          </a:p>
        </p:txBody>
      </p:sp>
    </p:spTree>
    <p:extLst>
      <p:ext uri="{BB962C8B-B14F-4D97-AF65-F5344CB8AC3E}">
        <p14:creationId xmlns:p14="http://schemas.microsoft.com/office/powerpoint/2010/main" val="124490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9CDDF-9A70-B58E-F891-5D4C1F51B69B}"/>
              </a:ext>
            </a:extLst>
          </p:cNvPr>
          <p:cNvSpPr txBox="1"/>
          <p:nvPr/>
        </p:nvSpPr>
        <p:spPr>
          <a:xfrm>
            <a:off x="417094" y="1768643"/>
            <a:ext cx="11650579" cy="2785378"/>
          </a:xfrm>
          <a:prstGeom prst="rect">
            <a:avLst/>
          </a:prstGeom>
          <a:noFill/>
        </p:spPr>
        <p:txBody>
          <a:bodyPr wrap="square">
            <a:spAutoFit/>
          </a:bodyPr>
          <a:lstStyle/>
          <a:p>
            <a:pPr algn="just" rtl="1"/>
            <a:r>
              <a:rPr lang="ar-LB" sz="2500" dirty="0">
                <a:solidFill>
                  <a:schemeClr val="accent1"/>
                </a:solidFill>
              </a:rPr>
              <a:t>تُعدُّ "الشبكة" أول آلية إقليمية عربية تتيح تلاقي الجهات الحكومية وغير الحكومية بشكل دوري وممنهج للتشاور والتعاون في مجال تعزيز النزاهة ومكافحة الفساد.</a:t>
            </a:r>
          </a:p>
          <a:p>
            <a:pPr algn="just" rtl="1"/>
            <a:endParaRPr lang="ar-LB" sz="2500" dirty="0">
              <a:solidFill>
                <a:schemeClr val="accent1"/>
              </a:solidFill>
            </a:endParaRPr>
          </a:p>
          <a:p>
            <a:pPr algn="just" rtl="1"/>
            <a:endParaRPr lang="en-US" sz="2500" dirty="0">
              <a:solidFill>
                <a:schemeClr val="accent1"/>
              </a:solidFill>
            </a:endParaRPr>
          </a:p>
          <a:p>
            <a:pPr algn="just" rtl="1"/>
            <a:r>
              <a:rPr lang="ar-LB" sz="2500" dirty="0">
                <a:solidFill>
                  <a:schemeClr val="accent1"/>
                </a:solidFill>
              </a:rPr>
              <a:t> تأسست الشبكة في العام 2008 وتضمن حاليَا 50 وزارةً وهيئةً إدارية ورقابية وقضائيةً من 18 بلدًا عربيًّا، كما تضمّ الشبكة "مجموعة غير حكومية" مؤلّفة من 28 منظمة مستقلة وفاعلة من المجتمع المدني ومجتمع الأعمال والمجتمع الأكاديمي.</a:t>
            </a:r>
          </a:p>
        </p:txBody>
      </p:sp>
      <p:sp>
        <p:nvSpPr>
          <p:cNvPr id="4" name="TextBox 3">
            <a:extLst>
              <a:ext uri="{FF2B5EF4-FFF2-40B4-BE49-F238E27FC236}">
                <a16:creationId xmlns:a16="http://schemas.microsoft.com/office/drawing/2014/main" id="{AA145ABA-2C0A-5BD1-0CE3-2B8AA301009F}"/>
              </a:ext>
            </a:extLst>
          </p:cNvPr>
          <p:cNvSpPr txBox="1"/>
          <p:nvPr/>
        </p:nvSpPr>
        <p:spPr>
          <a:xfrm>
            <a:off x="0" y="360676"/>
            <a:ext cx="12192000" cy="523220"/>
          </a:xfrm>
          <a:prstGeom prst="rect">
            <a:avLst/>
          </a:prstGeom>
          <a:noFill/>
        </p:spPr>
        <p:txBody>
          <a:bodyPr wrap="square">
            <a:spAutoFit/>
          </a:bodyPr>
          <a:lstStyle/>
          <a:p>
            <a:pPr algn="ctr"/>
            <a:r>
              <a:rPr lang="ar-LB" sz="2800" b="1" dirty="0">
                <a:solidFill>
                  <a:schemeClr val="bg1"/>
                </a:solidFill>
              </a:rPr>
              <a:t>الشبكة العربية لتعزيز النزاهة ومكافحة الفساد</a:t>
            </a:r>
            <a:endParaRPr lang="en-US" sz="2800" b="1" dirty="0"/>
          </a:p>
        </p:txBody>
      </p:sp>
      <p:pic>
        <p:nvPicPr>
          <p:cNvPr id="6" name="Picture 5">
            <a:extLst>
              <a:ext uri="{FF2B5EF4-FFF2-40B4-BE49-F238E27FC236}">
                <a16:creationId xmlns:a16="http://schemas.microsoft.com/office/drawing/2014/main" id="{EF03F14B-468E-7D8F-B4E1-28834D5E2AB9}"/>
              </a:ext>
            </a:extLst>
          </p:cNvPr>
          <p:cNvPicPr>
            <a:picLocks noChangeAspect="1"/>
          </p:cNvPicPr>
          <p:nvPr/>
        </p:nvPicPr>
        <p:blipFill>
          <a:blip r:embed="rId2"/>
          <a:stretch>
            <a:fillRect/>
          </a:stretch>
        </p:blipFill>
        <p:spPr>
          <a:xfrm>
            <a:off x="417095" y="4498651"/>
            <a:ext cx="1589328" cy="1589328"/>
          </a:xfrm>
          <a:prstGeom prst="rect">
            <a:avLst/>
          </a:prstGeom>
        </p:spPr>
      </p:pic>
    </p:spTree>
    <p:extLst>
      <p:ext uri="{BB962C8B-B14F-4D97-AF65-F5344CB8AC3E}">
        <p14:creationId xmlns:p14="http://schemas.microsoft.com/office/powerpoint/2010/main" val="57461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C78256-05DC-7AFA-429D-E860007BBFD3}"/>
              </a:ext>
            </a:extLst>
          </p:cNvPr>
          <p:cNvSpPr txBox="1">
            <a:spLocks/>
          </p:cNvSpPr>
          <p:nvPr/>
        </p:nvSpPr>
        <p:spPr>
          <a:xfrm>
            <a:off x="903111" y="208563"/>
            <a:ext cx="11288889" cy="685800"/>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r" defTabSz="914400" rtl="0" eaLnBrk="1" latinLnBrk="0" hangingPunct="1">
              <a:lnSpc>
                <a:spcPct val="90000"/>
              </a:lnSpc>
              <a:spcBef>
                <a:spcPct val="0"/>
              </a:spcBef>
              <a:buNone/>
              <a:defRPr sz="4400" b="1" i="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ar-LB" dirty="0">
                <a:solidFill>
                  <a:schemeClr val="bg1"/>
                </a:solidFill>
                <a:latin typeface="Arial" panose="020B0604020202020204" pitchFamily="34" charset="0"/>
                <a:ea typeface="+mj-ea"/>
                <a:cs typeface="Arial" panose="020B0604020202020204" pitchFamily="34" charset="0"/>
              </a:rPr>
              <a:t>اتفاقيات ومعاهدات</a:t>
            </a:r>
            <a:endParaRPr lang="en-US" dirty="0">
              <a:solidFill>
                <a:schemeClr val="bg1"/>
              </a:solidFill>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D6ED8078-5106-07A5-B893-720A4EE0D4CE}"/>
              </a:ext>
            </a:extLst>
          </p:cNvPr>
          <p:cNvSpPr txBox="1">
            <a:spLocks/>
          </p:cNvSpPr>
          <p:nvPr/>
        </p:nvSpPr>
        <p:spPr>
          <a:xfrm>
            <a:off x="1140178" y="2004057"/>
            <a:ext cx="10162771" cy="4083921"/>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r>
              <a:rPr lang="ar-LB" sz="3200" b="1" dirty="0">
                <a:solidFill>
                  <a:schemeClr val="bg1">
                    <a:lumMod val="50000"/>
                  </a:schemeClr>
                </a:solidFill>
              </a:rPr>
              <a:t>اتفاقية الأمم المتحدة لمكافحة الفساد</a:t>
            </a:r>
            <a:endParaRPr lang="en-US" sz="3200" b="1" dirty="0">
              <a:solidFill>
                <a:schemeClr val="bg1">
                  <a:lumMod val="50000"/>
                </a:schemeClr>
              </a:solidFill>
            </a:endParaRP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اتفاقية منظمة التعاون الاقتصادي والتنمية لمكافحة الرشوة</a:t>
            </a:r>
          </a:p>
          <a:p>
            <a:pPr marL="514350" indent="-514350" algn="just" rtl="1">
              <a:buFont typeface="+mj-lt"/>
              <a:buAutoNum type="arabicPeriod"/>
            </a:pPr>
            <a:endParaRPr lang="en-US" sz="3200" b="1" dirty="0">
              <a:solidFill>
                <a:schemeClr val="bg1">
                  <a:lumMod val="50000"/>
                </a:schemeClr>
              </a:solidFill>
            </a:endParaRPr>
          </a:p>
          <a:p>
            <a:pPr marL="514350" indent="-514350" algn="just" rtl="1">
              <a:buFont typeface="+mj-lt"/>
              <a:buAutoNum type="arabicPeriod"/>
            </a:pPr>
            <a:r>
              <a:rPr lang="ar-LB" sz="3200" b="1" dirty="0">
                <a:solidFill>
                  <a:schemeClr val="bg1">
                    <a:lumMod val="50000"/>
                  </a:schemeClr>
                </a:solidFill>
              </a:rPr>
              <a:t>الاتفاقية العربية لمكافحة الفساد </a:t>
            </a:r>
          </a:p>
          <a:p>
            <a:pPr marL="0" indent="0" algn="just" rtl="1">
              <a:buFont typeface="Arial" panose="020B0604020202020204" pitchFamily="34" charset="0"/>
              <a:buNone/>
            </a:pPr>
            <a:endParaRPr lang="ar-LB" sz="2400" b="1" dirty="0">
              <a:solidFill>
                <a:schemeClr val="bg1">
                  <a:lumMod val="50000"/>
                </a:schemeClr>
              </a:solidFill>
            </a:endParaRPr>
          </a:p>
        </p:txBody>
      </p:sp>
    </p:spTree>
    <p:extLst>
      <p:ext uri="{BB962C8B-B14F-4D97-AF65-F5344CB8AC3E}">
        <p14:creationId xmlns:p14="http://schemas.microsoft.com/office/powerpoint/2010/main" val="401187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AD6B4-5615-6B51-998F-0B17DA486DC3}"/>
              </a:ext>
            </a:extLst>
          </p:cNvPr>
          <p:cNvSpPr txBox="1"/>
          <p:nvPr/>
        </p:nvSpPr>
        <p:spPr>
          <a:xfrm>
            <a:off x="156411" y="1820868"/>
            <a:ext cx="11884191" cy="3600986"/>
          </a:xfrm>
          <a:prstGeom prst="rect">
            <a:avLst/>
          </a:prstGeom>
          <a:noFill/>
        </p:spPr>
        <p:txBody>
          <a:bodyPr wrap="square">
            <a:spAutoFit/>
          </a:bodyPr>
          <a:lstStyle/>
          <a:p>
            <a:pPr marL="342900" indent="-342900" algn="just" rtl="1">
              <a:buFont typeface="Arial" panose="020B0604020202020204" pitchFamily="34" charset="0"/>
              <a:buChar char="•"/>
            </a:pPr>
            <a:r>
              <a:rPr lang="ar-LB" sz="2500" dirty="0">
                <a:solidFill>
                  <a:schemeClr val="accent1"/>
                </a:solidFill>
              </a:rPr>
              <a:t>تلتئم الشبكة العربية بشكل دوريّ لمراجعة تقدم أعمالها وتحديد أولوياتها في إطار برامج عمل دورية، كما تُصدر قرارات وخلاصات ووثائق أخرى لدعم الجهود الإقليمية في مختلف المواضيع ذات الصلة بمكافحة الفساد وتعزيز النزاهة في البلدان العربية.</a:t>
            </a:r>
            <a:endParaRPr lang="en-US" sz="2500" dirty="0">
              <a:solidFill>
                <a:schemeClr val="accent1"/>
              </a:solidFill>
            </a:endParaRPr>
          </a:p>
          <a:p>
            <a:pPr marL="342900" indent="-342900" algn="just" rtl="1">
              <a:buFont typeface="Arial" panose="020B0604020202020204" pitchFamily="34" charset="0"/>
              <a:buChar char="•"/>
            </a:pPr>
            <a:endParaRPr lang="en-US" sz="2500" dirty="0">
              <a:solidFill>
                <a:schemeClr val="accent1"/>
              </a:solidFill>
            </a:endParaRPr>
          </a:p>
          <a:p>
            <a:pPr marL="342900" indent="-342900" algn="just" rtl="1">
              <a:buFont typeface="Arial" panose="020B0604020202020204" pitchFamily="34" charset="0"/>
              <a:buChar char="•"/>
            </a:pPr>
            <a:r>
              <a:rPr lang="ar-LB" sz="2500" dirty="0">
                <a:solidFill>
                  <a:schemeClr val="accent1"/>
                </a:solidFill>
              </a:rPr>
              <a:t>تعمل الشبكة العربيّة بدعم من المشروع الإقليمي لـ"مكافحة الفساد وتعزيز النزاهة في البلدان العربية" التابع لبرنامج الأمم المتّحدة الإنمائي الذي يستضيف وحدة الدعم الإقليمية الخاصة بها، كما تتعاون مع منظمات أخرى، ومن بينها جامعة الدول العربيّة ومكتب الأمم المتّحدة المعني بالمخدرات والجريمة ومنظّمة التعاون والتنمية الاقتصادية</a:t>
            </a:r>
            <a:r>
              <a:rPr lang="ar-LB" sz="2800" dirty="0">
                <a:solidFill>
                  <a:schemeClr val="accent1"/>
                </a:solidFill>
              </a:rPr>
              <a:t>.</a:t>
            </a:r>
            <a:endParaRPr lang="en-US" sz="2800" dirty="0">
              <a:solidFill>
                <a:schemeClr val="accent1"/>
              </a:solidFill>
            </a:endParaRPr>
          </a:p>
          <a:p>
            <a:pPr algn="just" rtl="1"/>
            <a:endParaRPr lang="ar-LB" sz="2500" dirty="0">
              <a:solidFill>
                <a:schemeClr val="accent1"/>
              </a:solidFill>
            </a:endParaRPr>
          </a:p>
        </p:txBody>
      </p:sp>
      <p:sp>
        <p:nvSpPr>
          <p:cNvPr id="4" name="TextBox 3">
            <a:extLst>
              <a:ext uri="{FF2B5EF4-FFF2-40B4-BE49-F238E27FC236}">
                <a16:creationId xmlns:a16="http://schemas.microsoft.com/office/drawing/2014/main" id="{8D3226FE-07FC-C07B-F166-CD6C57CA4B97}"/>
              </a:ext>
            </a:extLst>
          </p:cNvPr>
          <p:cNvSpPr txBox="1"/>
          <p:nvPr/>
        </p:nvSpPr>
        <p:spPr>
          <a:xfrm>
            <a:off x="0" y="360676"/>
            <a:ext cx="12192000" cy="523220"/>
          </a:xfrm>
          <a:prstGeom prst="rect">
            <a:avLst/>
          </a:prstGeom>
          <a:noFill/>
        </p:spPr>
        <p:txBody>
          <a:bodyPr wrap="square">
            <a:spAutoFit/>
          </a:bodyPr>
          <a:lstStyle/>
          <a:p>
            <a:pPr algn="ctr"/>
            <a:r>
              <a:rPr lang="ar-LB" sz="2800" b="1" dirty="0">
                <a:solidFill>
                  <a:schemeClr val="bg1"/>
                </a:solidFill>
              </a:rPr>
              <a:t>الشبكة العربية لتعزيز النزاهة ومكافحة الفساد</a:t>
            </a:r>
            <a:endParaRPr lang="en-US" sz="2800" b="1" dirty="0"/>
          </a:p>
        </p:txBody>
      </p:sp>
      <p:pic>
        <p:nvPicPr>
          <p:cNvPr id="2" name="Picture 1">
            <a:extLst>
              <a:ext uri="{FF2B5EF4-FFF2-40B4-BE49-F238E27FC236}">
                <a16:creationId xmlns:a16="http://schemas.microsoft.com/office/drawing/2014/main" id="{6E65BDF0-5D29-7CAC-96E8-6AEB1B761D65}"/>
              </a:ext>
            </a:extLst>
          </p:cNvPr>
          <p:cNvPicPr>
            <a:picLocks noChangeAspect="1"/>
          </p:cNvPicPr>
          <p:nvPr/>
        </p:nvPicPr>
        <p:blipFill>
          <a:blip r:embed="rId2"/>
          <a:stretch>
            <a:fillRect/>
          </a:stretch>
        </p:blipFill>
        <p:spPr>
          <a:xfrm>
            <a:off x="284747" y="4769498"/>
            <a:ext cx="1589328" cy="1589328"/>
          </a:xfrm>
          <a:prstGeom prst="rect">
            <a:avLst/>
          </a:prstGeom>
        </p:spPr>
      </p:pic>
    </p:spTree>
    <p:extLst>
      <p:ext uri="{BB962C8B-B14F-4D97-AF65-F5344CB8AC3E}">
        <p14:creationId xmlns:p14="http://schemas.microsoft.com/office/powerpoint/2010/main" val="48275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0B3A3B-29CC-446A-A3DD-0EB887FE1563}"/>
              </a:ext>
            </a:extLst>
          </p:cNvPr>
          <p:cNvPicPr>
            <a:picLocks noChangeAspect="1"/>
          </p:cNvPicPr>
          <p:nvPr/>
        </p:nvPicPr>
        <p:blipFill>
          <a:blip r:embed="rId2"/>
          <a:stretch>
            <a:fillRect/>
          </a:stretch>
        </p:blipFill>
        <p:spPr>
          <a:xfrm>
            <a:off x="18048" y="5850786"/>
            <a:ext cx="4305901" cy="1000265"/>
          </a:xfrm>
          <a:prstGeom prst="rect">
            <a:avLst/>
          </a:prstGeom>
        </p:spPr>
      </p:pic>
      <p:sp>
        <p:nvSpPr>
          <p:cNvPr id="3" name="TextBox 2">
            <a:extLst>
              <a:ext uri="{FF2B5EF4-FFF2-40B4-BE49-F238E27FC236}">
                <a16:creationId xmlns:a16="http://schemas.microsoft.com/office/drawing/2014/main" id="{DFA81EB3-7D1A-AE77-A9BA-0DA002911294}"/>
              </a:ext>
            </a:extLst>
          </p:cNvPr>
          <p:cNvSpPr txBox="1"/>
          <p:nvPr/>
        </p:nvSpPr>
        <p:spPr>
          <a:xfrm>
            <a:off x="66175" y="952690"/>
            <a:ext cx="12037594" cy="5262979"/>
          </a:xfrm>
          <a:prstGeom prst="rect">
            <a:avLst/>
          </a:prstGeom>
          <a:noFill/>
        </p:spPr>
        <p:txBody>
          <a:bodyPr wrap="square">
            <a:spAutoFit/>
          </a:bodyPr>
          <a:lstStyle/>
          <a:p>
            <a:pPr algn="just" rtl="1"/>
            <a:endParaRPr lang="ar-LB" sz="2500" dirty="0"/>
          </a:p>
          <a:p>
            <a:pPr algn="just" rtl="1"/>
            <a:r>
              <a:rPr lang="ar-LB" sz="2500" dirty="0">
                <a:effectLst/>
              </a:rPr>
              <a:t>هي جهد مشترك بين البنك الدولي ومكتب الأمم المتحدة المعني بالمخدرات والجريمة لمكافحة الفساد على نطاق عالمي. تتركز المبادرة بشكل أساسي على استعادة الأصول المسروقة والمخفية فيما يعرف </a:t>
            </a:r>
            <a:r>
              <a:rPr lang="ar-LB" sz="2500" dirty="0" err="1">
                <a:effectLst/>
              </a:rPr>
              <a:t>بالملاذات</a:t>
            </a:r>
            <a:r>
              <a:rPr lang="ar-LB" sz="2500" dirty="0">
                <a:effectLst/>
              </a:rPr>
              <a:t> الآمنة </a:t>
            </a:r>
            <a:r>
              <a:rPr lang="ar-LB" sz="2500" b="1" dirty="0">
                <a:effectLst/>
              </a:rPr>
              <a:t>لأجل:</a:t>
            </a:r>
            <a:endParaRPr lang="ar-LB" sz="2500" b="1" dirty="0"/>
          </a:p>
          <a:p>
            <a:pPr marL="342900" indent="-342900" algn="just" rtl="1">
              <a:buFont typeface="Arial" panose="020B0604020202020204" pitchFamily="34" charset="0"/>
              <a:buChar char="•"/>
            </a:pPr>
            <a:endParaRPr lang="ar-LB" sz="2500" b="1" dirty="0"/>
          </a:p>
          <a:p>
            <a:pPr marL="342900" indent="-342900" algn="just" rtl="1">
              <a:buFont typeface="Arial" panose="020B0604020202020204" pitchFamily="34" charset="0"/>
              <a:buChar char="•"/>
            </a:pPr>
            <a:r>
              <a:rPr lang="ar-LB" sz="2500" b="1" dirty="0"/>
              <a:t>دعم الدول:</a:t>
            </a:r>
            <a:r>
              <a:rPr lang="ar-LB" sz="2500" dirty="0"/>
              <a:t> تقدم مبادرة ستار المساعدة العملية والفنية للدول التي تسعى لاستعادة الأموال المسروقة. يشمل ذلك برامج التدريب على التحقيقات المالية والأطر القانونية لاسترداد الأصول وإنشاء مؤسسات قوية لمنع الفساد في المستقبل.</a:t>
            </a:r>
          </a:p>
          <a:p>
            <a:pPr marL="342900" indent="-342900" algn="just" rtl="1">
              <a:buFont typeface="Arial" panose="020B0604020202020204" pitchFamily="34" charset="0"/>
              <a:buChar char="•"/>
            </a:pPr>
            <a:endParaRPr lang="en-US" b="1" dirty="0"/>
          </a:p>
          <a:p>
            <a:pPr marL="342900" indent="-342900" algn="just" rtl="1">
              <a:buFont typeface="Arial" panose="020B0604020202020204" pitchFamily="34" charset="0"/>
              <a:buChar char="•"/>
            </a:pPr>
            <a:r>
              <a:rPr lang="ar-LB" sz="2500" b="1" dirty="0"/>
              <a:t>العمل على المعرفة والسياسات:</a:t>
            </a:r>
            <a:r>
              <a:rPr lang="ar-LB" sz="2500" dirty="0"/>
              <a:t> تقوم مبادرة ستار بإعداد التقارير وتعزيز التغييرات في السياسات لتعزيز التعاون الدولي بشأن استرداد الأصول. وكذلك العمل على خلق بيئة عالمية تثني الناس عن القيام بإخفاء الأصول المسروقة وتسهيل إعادتها</a:t>
            </a:r>
            <a:endParaRPr lang="en-US" sz="2500" dirty="0"/>
          </a:p>
          <a:p>
            <a:pPr marL="342900" indent="-342900" algn="just" rtl="1">
              <a:buFont typeface="Arial" panose="020B0604020202020204" pitchFamily="34" charset="0"/>
              <a:buChar char="•"/>
            </a:pPr>
            <a:endParaRPr lang="ar-LB" dirty="0"/>
          </a:p>
          <a:p>
            <a:pPr marL="342900" indent="-342900" algn="just" rtl="1">
              <a:buFont typeface="Arial" panose="020B0604020202020204" pitchFamily="34" charset="0"/>
              <a:buChar char="•"/>
            </a:pPr>
            <a:r>
              <a:rPr lang="ar-LB" sz="2500" b="1" dirty="0"/>
              <a:t>التواصل والشراكات:</a:t>
            </a:r>
            <a:r>
              <a:rPr lang="ar-LB" sz="2500" dirty="0"/>
              <a:t> تتعاون مبادرة ستار مع منظمات مختلفة لتعزيز تأثيرها. وكذلك العمل على رفع الوعي حول استرداد الأصول وبناء شراكات قوية لتحقيق أهدافهم.</a:t>
            </a:r>
          </a:p>
        </p:txBody>
      </p:sp>
      <p:sp>
        <p:nvSpPr>
          <p:cNvPr id="5" name="Rectangle 2">
            <a:extLst>
              <a:ext uri="{FF2B5EF4-FFF2-40B4-BE49-F238E27FC236}">
                <a16:creationId xmlns:a16="http://schemas.microsoft.com/office/drawing/2014/main" id="{CD791EE5-0946-9CE9-CCF2-A15C76B96EBA}"/>
              </a:ext>
            </a:extLst>
          </p:cNvPr>
          <p:cNvSpPr>
            <a:spLocks noChangeArrowheads="1"/>
          </p:cNvSpPr>
          <p:nvPr/>
        </p:nvSpPr>
        <p:spPr bwMode="auto">
          <a:xfrm>
            <a:off x="6773779" y="226832"/>
            <a:ext cx="53299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ar-LB" altLang="en-US" sz="3000" b="1" i="0" u="none" strike="noStrike" cap="none" normalizeH="0" baseline="0" dirty="0">
                <a:ln>
                  <a:noFill/>
                </a:ln>
                <a:solidFill>
                  <a:schemeClr val="bg1"/>
                </a:solidFill>
                <a:effectLst/>
                <a:latin typeface="Arial" panose="020B0604020202020204" pitchFamily="34" charset="0"/>
              </a:rPr>
              <a:t>مبادرة ستار لاستعادة الأموال المسروقة</a:t>
            </a:r>
            <a:endParaRPr kumimoji="0" lang="en-US" altLang="en-US" sz="3000" b="1" i="0" u="none" strike="noStrike" cap="none" normalizeH="0" baseline="0" dirty="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1BEA6740-9888-3BB6-3496-0E94F1348C67}"/>
              </a:ext>
            </a:extLst>
          </p:cNvPr>
          <p:cNvSpPr>
            <a:spLocks noChangeArrowheads="1"/>
          </p:cNvSpPr>
          <p:nvPr/>
        </p:nvSpPr>
        <p:spPr bwMode="auto">
          <a:xfrm>
            <a:off x="890338" y="226832"/>
            <a:ext cx="60278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bg1"/>
                </a:solidFill>
                <a:effectLst/>
                <a:latin typeface="Arial" panose="020B0604020202020204" pitchFamily="34" charset="0"/>
              </a:rPr>
              <a:t>Stolen Asset Recovery Initiative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56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79FBD1-E064-392D-DDB2-CD68D16D2F98}"/>
              </a:ext>
            </a:extLst>
          </p:cNvPr>
          <p:cNvSpPr txBox="1"/>
          <p:nvPr/>
        </p:nvSpPr>
        <p:spPr>
          <a:xfrm>
            <a:off x="405063" y="1636296"/>
            <a:ext cx="11381873" cy="2785378"/>
          </a:xfrm>
          <a:prstGeom prst="rect">
            <a:avLst/>
          </a:prstGeom>
          <a:noFill/>
        </p:spPr>
        <p:txBody>
          <a:bodyPr wrap="square">
            <a:spAutoFit/>
          </a:bodyPr>
          <a:lstStyle/>
          <a:p>
            <a:pPr algn="r" rtl="1"/>
            <a:r>
              <a:rPr lang="ar-LB" sz="2500" b="1" dirty="0"/>
              <a:t>تهدف مبادرة ستار إلى:</a:t>
            </a:r>
          </a:p>
          <a:p>
            <a:pPr algn="r" rtl="1"/>
            <a:endParaRPr lang="ar-LB" sz="2500" dirty="0"/>
          </a:p>
          <a:p>
            <a:pPr marL="342900" indent="-342900" algn="r" rtl="1">
              <a:buFont typeface="Arial" panose="020B0604020202020204" pitchFamily="34" charset="0"/>
              <a:buChar char="•"/>
            </a:pPr>
            <a:r>
              <a:rPr lang="ar-LB" sz="2500" dirty="0"/>
              <a:t>ردع الفساد عن طريق جعل إخفاء الأموال المسروقة أكثر صعوبة.</a:t>
            </a:r>
          </a:p>
          <a:p>
            <a:pPr algn="r" rtl="1"/>
            <a:endParaRPr lang="ar-LB" sz="2500" dirty="0"/>
          </a:p>
          <a:p>
            <a:pPr marL="342900" indent="-342900" algn="r" rtl="1">
              <a:buFont typeface="Arial" panose="020B0604020202020204" pitchFamily="34" charset="0"/>
              <a:buChar char="•"/>
            </a:pPr>
            <a:r>
              <a:rPr lang="ar-LB" sz="2500" dirty="0"/>
              <a:t>استعادة الأموال المسروقة والتي يمكن بعد ذلك استخدامها في مشاريع التنمية في الدول المتضررة.</a:t>
            </a:r>
          </a:p>
          <a:p>
            <a:pPr algn="r" rtl="1"/>
            <a:endParaRPr lang="ar-LB" sz="2500" dirty="0"/>
          </a:p>
          <a:p>
            <a:pPr marL="342900" indent="-342900" algn="r" rtl="1">
              <a:buFont typeface="Arial" panose="020B0604020202020204" pitchFamily="34" charset="0"/>
              <a:buChar char="•"/>
            </a:pPr>
            <a:r>
              <a:rPr lang="ar-LB" sz="2500" dirty="0"/>
              <a:t>تعزيز التعاون الدولي في جهود مكافحة الفساد.</a:t>
            </a:r>
          </a:p>
        </p:txBody>
      </p:sp>
      <p:sp>
        <p:nvSpPr>
          <p:cNvPr id="4" name="Rectangle 2">
            <a:extLst>
              <a:ext uri="{FF2B5EF4-FFF2-40B4-BE49-F238E27FC236}">
                <a16:creationId xmlns:a16="http://schemas.microsoft.com/office/drawing/2014/main" id="{FEC377CF-89BB-13F2-357A-85ED0A94F814}"/>
              </a:ext>
            </a:extLst>
          </p:cNvPr>
          <p:cNvSpPr>
            <a:spLocks noChangeArrowheads="1"/>
          </p:cNvSpPr>
          <p:nvPr/>
        </p:nvSpPr>
        <p:spPr bwMode="auto">
          <a:xfrm>
            <a:off x="878306" y="318429"/>
            <a:ext cx="60278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bg1"/>
                </a:solidFill>
                <a:effectLst/>
                <a:latin typeface="Arial" panose="020B0604020202020204" pitchFamily="34" charset="0"/>
              </a:rPr>
              <a:t>Stolen Asset Recovery Initiative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6256557-0642-842E-F45C-724E178E14C3}"/>
              </a:ext>
            </a:extLst>
          </p:cNvPr>
          <p:cNvSpPr>
            <a:spLocks noChangeArrowheads="1"/>
          </p:cNvSpPr>
          <p:nvPr/>
        </p:nvSpPr>
        <p:spPr bwMode="auto">
          <a:xfrm>
            <a:off x="6665496" y="364903"/>
            <a:ext cx="54382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ar-LB" altLang="en-US" sz="3000" b="1" i="0" u="none" strike="noStrike" cap="none" normalizeH="0" baseline="0" dirty="0">
                <a:ln>
                  <a:noFill/>
                </a:ln>
                <a:solidFill>
                  <a:schemeClr val="bg1"/>
                </a:solidFill>
                <a:effectLst/>
                <a:latin typeface="Arial" panose="020B0604020202020204" pitchFamily="34" charset="0"/>
              </a:rPr>
              <a:t>مبادرة ستار لاستعادة الأموال المسروقة</a:t>
            </a:r>
            <a:endParaRPr kumimoji="0" lang="en-US" altLang="en-US" sz="3000" b="1"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5401EB4-D01E-5A6A-F242-A644D1BFA7A8}"/>
              </a:ext>
            </a:extLst>
          </p:cNvPr>
          <p:cNvPicPr>
            <a:picLocks noChangeAspect="1"/>
          </p:cNvPicPr>
          <p:nvPr/>
        </p:nvPicPr>
        <p:blipFill>
          <a:blip r:embed="rId2"/>
          <a:stretch>
            <a:fillRect/>
          </a:stretch>
        </p:blipFill>
        <p:spPr>
          <a:xfrm>
            <a:off x="18048" y="5850786"/>
            <a:ext cx="4305901" cy="1000265"/>
          </a:xfrm>
          <a:prstGeom prst="rect">
            <a:avLst/>
          </a:prstGeom>
        </p:spPr>
      </p:pic>
    </p:spTree>
    <p:extLst>
      <p:ext uri="{BB962C8B-B14F-4D97-AF65-F5344CB8AC3E}">
        <p14:creationId xmlns:p14="http://schemas.microsoft.com/office/powerpoint/2010/main" val="3307347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C54452-E70B-94EA-5EA1-EF8CE11CB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233487"/>
            <a:ext cx="8915400" cy="4391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a:extLst>
              <a:ext uri="{FF2B5EF4-FFF2-40B4-BE49-F238E27FC236}">
                <a16:creationId xmlns:a16="http://schemas.microsoft.com/office/drawing/2014/main" id="{6733F30D-8C05-8F10-CCEB-4DCA4AE5F944}"/>
              </a:ext>
            </a:extLst>
          </p:cNvPr>
          <p:cNvSpPr txBox="1"/>
          <p:nvPr/>
        </p:nvSpPr>
        <p:spPr>
          <a:xfrm>
            <a:off x="266330" y="5728341"/>
            <a:ext cx="11330866" cy="734368"/>
          </a:xfrm>
          <a:prstGeom prst="rect">
            <a:avLst/>
          </a:prstGeom>
          <a:noFill/>
        </p:spPr>
        <p:txBody>
          <a:bodyPr wrap="square">
            <a:spAutoFit/>
          </a:bodyPr>
          <a:lstStyle/>
          <a:p>
            <a:pPr marL="0" marR="0" algn="ctr" rtl="1">
              <a:lnSpc>
                <a:spcPct val="107000"/>
              </a:lnSpc>
              <a:spcBef>
                <a:spcPts val="0"/>
              </a:spcBef>
              <a:spcAft>
                <a:spcPts val="800"/>
              </a:spcAft>
            </a:pPr>
            <a:r>
              <a:rPr lang="ar-LB" sz="2000" b="1" kern="1200" dirty="0">
                <a:solidFill>
                  <a:schemeClr val="tx1">
                    <a:lumMod val="50000"/>
                  </a:schemeClr>
                </a:solidFill>
                <a:effectLst/>
                <a:latin typeface="Calibri Light" panose="020F0302020204030204" pitchFamily="34" charset="0"/>
                <a:ea typeface="Calibri" panose="020F0502020204030204" pitchFamily="34" charset="0"/>
                <a:cs typeface="Arial" panose="020B0604020202020204" pitchFamily="34" charset="0"/>
              </a:rPr>
              <a:t>ا</a:t>
            </a:r>
            <a:r>
              <a:rPr lang="ar-SA" sz="2000" b="1" kern="1200" dirty="0" err="1">
                <a:solidFill>
                  <a:schemeClr val="tx1">
                    <a:lumMod val="50000"/>
                  </a:schemeClr>
                </a:solidFill>
                <a:effectLst/>
                <a:latin typeface="Calibri Light" panose="020F0302020204030204" pitchFamily="34" charset="0"/>
                <a:ea typeface="Calibri" panose="020F0502020204030204" pitchFamily="34" charset="0"/>
                <a:cs typeface="Arial" panose="020B0604020202020204" pitchFamily="34" charset="0"/>
              </a:rPr>
              <a:t>جتمع</a:t>
            </a:r>
            <a:r>
              <a:rPr lang="ar-SA" sz="2000" b="1" kern="1200" dirty="0">
                <a:solidFill>
                  <a:schemeClr val="tx1">
                    <a:lumMod val="50000"/>
                  </a:schemeClr>
                </a:solidFill>
                <a:effectLst/>
                <a:latin typeface="Calibri Light" panose="020F0302020204030204" pitchFamily="34" charset="0"/>
                <a:ea typeface="Calibri" panose="020F0502020204030204" pitchFamily="34" charset="0"/>
                <a:cs typeface="Arial" panose="020B0604020202020204" pitchFamily="34" charset="0"/>
              </a:rPr>
              <a:t> رؤساء دول وحكومات وكبار المسؤولين في الأمم المتحدة وممثلون للمجتمع المدني، في نيويورك، في أيلول/سبتمبر 2015، </a:t>
            </a:r>
            <a:r>
              <a:rPr lang="ar-SA" sz="2000" b="1" dirty="0">
                <a:solidFill>
                  <a:schemeClr val="tx1">
                    <a:lumMod val="50000"/>
                  </a:schemeClr>
                </a:solidFill>
                <a:latin typeface="Calibri Light" panose="020F0302020204030204" pitchFamily="34" charset="0"/>
                <a:cs typeface="Arial" panose="020B0604020202020204" pitchFamily="34" charset="0"/>
              </a:rPr>
              <a:t>في إطار</a:t>
            </a:r>
            <a:r>
              <a:rPr lang="ar-LB" sz="2000" b="1" dirty="0">
                <a:solidFill>
                  <a:schemeClr val="tx1">
                    <a:lumMod val="50000"/>
                  </a:schemeClr>
                </a:solidFill>
                <a:latin typeface="Calibri Light" panose="020F0302020204030204" pitchFamily="34" charset="0"/>
                <a:cs typeface="Arial" panose="020B0604020202020204" pitchFamily="34" charset="0"/>
              </a:rPr>
              <a:t> الدورة السبعين للجمعية العامة للأمم المتحدة</a:t>
            </a:r>
            <a:r>
              <a:rPr lang="ar-SA" sz="2000" b="1" dirty="0">
                <a:solidFill>
                  <a:schemeClr val="tx1">
                    <a:lumMod val="50000"/>
                  </a:schemeClr>
                </a:solidFill>
                <a:latin typeface="Calibri Light" panose="020F0302020204030204" pitchFamily="34" charset="0"/>
                <a:cs typeface="Arial" panose="020B0604020202020204" pitchFamily="34" charset="0"/>
              </a:rPr>
              <a:t>، </a:t>
            </a:r>
            <a:r>
              <a:rPr lang="ar-SA" sz="2000" b="1" kern="1200" dirty="0">
                <a:solidFill>
                  <a:schemeClr val="tx1">
                    <a:lumMod val="50000"/>
                  </a:schemeClr>
                </a:solidFill>
                <a:effectLst/>
                <a:latin typeface="Calibri Light" panose="020F0302020204030204" pitchFamily="34" charset="0"/>
                <a:ea typeface="Calibri" panose="020F0502020204030204" pitchFamily="34" charset="0"/>
                <a:cs typeface="Arial" panose="020B0604020202020204" pitchFamily="34" charset="0"/>
              </a:rPr>
              <a:t>بهدف اعتماد الأهداف الجديدة للتنمية المستدامة</a:t>
            </a:r>
            <a:endParaRPr lang="en-US" sz="2000" b="1"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7FD3D59-74E8-2B11-B6F8-E798495F6C99}"/>
              </a:ext>
            </a:extLst>
          </p:cNvPr>
          <p:cNvSpPr txBox="1"/>
          <p:nvPr/>
        </p:nvSpPr>
        <p:spPr>
          <a:xfrm>
            <a:off x="948266" y="248536"/>
            <a:ext cx="11243733" cy="707886"/>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ar-LB" altLang="en-US" sz="4000" b="1" i="0" u="none" strike="noStrike" cap="none" normalizeH="0" baseline="0" dirty="0">
                <a:ln>
                  <a:noFill/>
                </a:ln>
                <a:solidFill>
                  <a:schemeClr val="bg1"/>
                </a:solidFill>
                <a:effectLst/>
                <a:latin typeface="Arial" panose="020B0604020202020204" pitchFamily="34" charset="0"/>
              </a:rPr>
              <a:t>اهداف التنمية المستدامة</a:t>
            </a:r>
            <a:endParaRPr kumimoji="0" lang="en-US" altLang="en-US" sz="40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75713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C4320-D738-C80B-A063-0BDF5C9A9FEE}"/>
              </a:ext>
            </a:extLst>
          </p:cNvPr>
          <p:cNvSpPr>
            <a:spLocks noGrp="1"/>
          </p:cNvSpPr>
          <p:nvPr>
            <p:ph idx="1"/>
          </p:nvPr>
        </p:nvSpPr>
        <p:spPr>
          <a:xfrm>
            <a:off x="276553" y="1812129"/>
            <a:ext cx="9073385" cy="4196968"/>
          </a:xfrm>
        </p:spPr>
        <p:txBody>
          <a:bodyPr>
            <a:noAutofit/>
          </a:bodyPr>
          <a:lstStyle/>
          <a:p>
            <a:pPr marL="0" indent="0" algn="just" rtl="1">
              <a:buNone/>
            </a:pPr>
            <a:r>
              <a:rPr lang="ar-LB" sz="2400" b="1" dirty="0"/>
              <a:t>الهدف 16.3 </a:t>
            </a:r>
            <a:r>
              <a:rPr lang="ar-SA" sz="2400" dirty="0"/>
              <a:t>تعزيز سيادة القانون على المستويين الوطني والدولي وضمان المساواة في الوصول</a:t>
            </a:r>
            <a:r>
              <a:rPr lang="ar-LB" sz="2400" dirty="0"/>
              <a:t> الى</a:t>
            </a:r>
            <a:r>
              <a:rPr lang="ar-SA" sz="2400" dirty="0"/>
              <a:t> العدالة للجميع</a:t>
            </a:r>
            <a:endParaRPr lang="ar-LB" sz="2400" dirty="0"/>
          </a:p>
          <a:p>
            <a:pPr marL="0" indent="0" algn="just" rtl="1">
              <a:buNone/>
            </a:pPr>
            <a:endParaRPr lang="ar-LB" sz="2400" dirty="0"/>
          </a:p>
          <a:p>
            <a:pPr marL="0" indent="0" algn="just" rtl="1">
              <a:buNone/>
            </a:pPr>
            <a:r>
              <a:rPr lang="ar-LB" sz="2400" b="1" dirty="0"/>
              <a:t>الهدف 16.4 </a:t>
            </a:r>
            <a:r>
              <a:rPr lang="ar-SA" sz="2400" dirty="0"/>
              <a:t>بحلول عام 2030 الحد بشكل كبير من التدفق</a:t>
            </a:r>
            <a:r>
              <a:rPr lang="ar-LB" sz="2400" dirty="0"/>
              <a:t>ـ</a:t>
            </a:r>
            <a:r>
              <a:rPr lang="ar-SA" sz="2400" dirty="0"/>
              <a:t>ات الم</a:t>
            </a:r>
            <a:r>
              <a:rPr lang="ar-LB" sz="2400" dirty="0"/>
              <a:t>ـ</a:t>
            </a:r>
            <a:r>
              <a:rPr lang="ar-SA" sz="2400" dirty="0"/>
              <a:t>الية والأس</a:t>
            </a:r>
            <a:r>
              <a:rPr lang="ar-LB" sz="2400" dirty="0"/>
              <a:t>ـ</a:t>
            </a:r>
            <a:r>
              <a:rPr lang="ar-SA" sz="2400" dirty="0" err="1"/>
              <a:t>لحة</a:t>
            </a:r>
            <a:r>
              <a:rPr lang="ar-SA" sz="2400" dirty="0"/>
              <a:t> غير المش</a:t>
            </a:r>
            <a:r>
              <a:rPr lang="ar-LB" sz="2400" dirty="0"/>
              <a:t>ـ</a:t>
            </a:r>
            <a:r>
              <a:rPr lang="ar-SA" sz="2400" dirty="0"/>
              <a:t>روعة، وتعزيز استرداد الأصول المسروقة وإعادتها ومكافحة جميع أشكال الجريمة المنظمة</a:t>
            </a:r>
            <a:endParaRPr lang="ar-LB" sz="2400" dirty="0"/>
          </a:p>
          <a:p>
            <a:pPr marL="0" indent="0" algn="just" rtl="1">
              <a:buNone/>
            </a:pPr>
            <a:endParaRPr lang="ar-LB" sz="2400" dirty="0"/>
          </a:p>
          <a:p>
            <a:pPr marL="0" indent="0" algn="just" rtl="1">
              <a:buNone/>
            </a:pPr>
            <a:r>
              <a:rPr lang="ar-LB" sz="2400" b="1" dirty="0"/>
              <a:t>الهدف 16.5 </a:t>
            </a:r>
            <a:r>
              <a:rPr lang="ar-SA" sz="2400" dirty="0"/>
              <a:t>الحد بدرجة كبيرة من الفساد والرشوة بجميع أشكالهما</a:t>
            </a:r>
            <a:endParaRPr lang="ar-LB" sz="2400" dirty="0"/>
          </a:p>
          <a:p>
            <a:pPr marL="0" indent="0" algn="just" rtl="1">
              <a:buNone/>
            </a:pPr>
            <a:endParaRPr lang="ar-LB" sz="2400" dirty="0"/>
          </a:p>
          <a:p>
            <a:pPr marL="0" indent="0" algn="just" rtl="1">
              <a:buNone/>
            </a:pPr>
            <a:r>
              <a:rPr lang="ar-LB" sz="2400" b="1" dirty="0"/>
              <a:t>الهدف 16.5 </a:t>
            </a:r>
            <a:r>
              <a:rPr lang="ar-SA" sz="2400" dirty="0"/>
              <a:t>تطوير مؤسسات فعالة وخاضعة للمساءلة وشفافة على جميع المستويات</a:t>
            </a:r>
            <a:endParaRPr lang="en-US" sz="2400" dirty="0"/>
          </a:p>
        </p:txBody>
      </p:sp>
      <p:sp>
        <p:nvSpPr>
          <p:cNvPr id="7" name="Title 1">
            <a:extLst>
              <a:ext uri="{FF2B5EF4-FFF2-40B4-BE49-F238E27FC236}">
                <a16:creationId xmlns:a16="http://schemas.microsoft.com/office/drawing/2014/main" id="{54346EDF-AB51-FDB8-870A-FA24196739DA}"/>
              </a:ext>
            </a:extLst>
          </p:cNvPr>
          <p:cNvSpPr>
            <a:spLocks noGrp="1"/>
          </p:cNvSpPr>
          <p:nvPr>
            <p:ph type="title"/>
          </p:nvPr>
        </p:nvSpPr>
        <p:spPr>
          <a:xfrm>
            <a:off x="1211092" y="135157"/>
            <a:ext cx="10143443" cy="798991"/>
          </a:xfrm>
        </p:spPr>
        <p:txBody>
          <a:bodyPr>
            <a:normAutofit fontScale="90000"/>
          </a:bodyPr>
          <a:lstStyle/>
          <a:p>
            <a:pPr algn="ctr" rtl="1"/>
            <a:r>
              <a:rPr lang="ar-LB" sz="2500" dirty="0"/>
              <a:t>التشجيع على إقامة مجتمعات مسالمة وشاملة للجميع من اجل تحقيق التنمية المستدامة، وإتاحة إمكانية وصول الجميع الى العدالة، وبناء مؤسسات فعالة وخاضعة للمساءلة وشاملة للجميع على جميع المستويات</a:t>
            </a:r>
            <a:endParaRPr lang="en-US" sz="2500" dirty="0"/>
          </a:p>
        </p:txBody>
      </p:sp>
      <p:pic>
        <p:nvPicPr>
          <p:cNvPr id="9" name="Picture 8">
            <a:extLst>
              <a:ext uri="{FF2B5EF4-FFF2-40B4-BE49-F238E27FC236}">
                <a16:creationId xmlns:a16="http://schemas.microsoft.com/office/drawing/2014/main" id="{2108E185-DBFE-FFD3-C6FE-792B290F339D}"/>
              </a:ext>
            </a:extLst>
          </p:cNvPr>
          <p:cNvPicPr>
            <a:picLocks noChangeAspect="1"/>
          </p:cNvPicPr>
          <p:nvPr/>
        </p:nvPicPr>
        <p:blipFill>
          <a:blip r:embed="rId2"/>
          <a:stretch>
            <a:fillRect/>
          </a:stretch>
        </p:blipFill>
        <p:spPr>
          <a:xfrm>
            <a:off x="10076187" y="2982897"/>
            <a:ext cx="1539172" cy="1458359"/>
          </a:xfrm>
          <a:prstGeom prst="rect">
            <a:avLst/>
          </a:prstGeom>
        </p:spPr>
      </p:pic>
      <p:cxnSp>
        <p:nvCxnSpPr>
          <p:cNvPr id="11" name="Straight Connector 10">
            <a:extLst>
              <a:ext uri="{FF2B5EF4-FFF2-40B4-BE49-F238E27FC236}">
                <a16:creationId xmlns:a16="http://schemas.microsoft.com/office/drawing/2014/main" id="{17A402E5-3FA4-1778-68A7-DB9D52259CAC}"/>
              </a:ext>
            </a:extLst>
          </p:cNvPr>
          <p:cNvCxnSpPr/>
          <p:nvPr/>
        </p:nvCxnSpPr>
        <p:spPr>
          <a:xfrm>
            <a:off x="9784711" y="2112885"/>
            <a:ext cx="0" cy="359545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36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2E5A24D-9C09-0A2F-1DB6-C86F96B9FB08}"/>
              </a:ext>
            </a:extLst>
          </p:cNvPr>
          <p:cNvSpPr txBox="1">
            <a:spLocks/>
          </p:cNvSpPr>
          <p:nvPr/>
        </p:nvSpPr>
        <p:spPr>
          <a:xfrm>
            <a:off x="428978" y="2584991"/>
            <a:ext cx="11907731" cy="10279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LB" sz="4400" b="1" dirty="0">
                <a:solidFill>
                  <a:schemeClr val="bg1"/>
                </a:solidFill>
              </a:rPr>
              <a:t>شكرا </a:t>
            </a:r>
            <a:r>
              <a:rPr lang="ar-LB" sz="4400" b="1" dirty="0" err="1">
                <a:solidFill>
                  <a:schemeClr val="bg1"/>
                </a:solidFill>
              </a:rPr>
              <a:t>لاصغائكم</a:t>
            </a:r>
            <a:endParaRPr lang="ar-LB" sz="4400" b="1" dirty="0">
              <a:solidFill>
                <a:schemeClr val="bg1"/>
              </a:solidFill>
            </a:endParaRPr>
          </a:p>
          <a:p>
            <a:pPr marL="0" indent="0" algn="ctr" rtl="1">
              <a:buFont typeface="Arial" panose="020B0604020202020204" pitchFamily="34" charset="0"/>
              <a:buNone/>
            </a:pPr>
            <a:endParaRPr lang="ar-LB" sz="3200" b="1" dirty="0"/>
          </a:p>
        </p:txBody>
      </p:sp>
    </p:spTree>
    <p:extLst>
      <p:ext uri="{BB962C8B-B14F-4D97-AF65-F5344CB8AC3E}">
        <p14:creationId xmlns:p14="http://schemas.microsoft.com/office/powerpoint/2010/main" val="139235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048000" y="208563"/>
            <a:ext cx="6000750" cy="6858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normAutofit/>
          </a:bodyPr>
          <a:lstStyle/>
          <a:p>
            <a:pPr algn="ctr" rtl="1"/>
            <a:r>
              <a:rPr lang="ar-JO" sz="3200" dirty="0">
                <a:solidFill>
                  <a:schemeClr val="bg1"/>
                </a:solidFill>
                <a:latin typeface="Sakkal Majalla" panose="02000000000000000000" pitchFamily="2" charset="-78"/>
                <a:ea typeface="+mj-ea"/>
                <a:cs typeface="Sakkal Majalla" panose="02000000000000000000" pitchFamily="2" charset="-78"/>
              </a:rPr>
              <a:t>محتوى اتفاقية الأمم المتحدة لمكافحة الفساد</a:t>
            </a:r>
            <a:endParaRPr lang="en-US" sz="3200" dirty="0">
              <a:solidFill>
                <a:schemeClr val="bg1"/>
              </a:solidFill>
              <a:latin typeface="Sakkal Majalla" panose="02000000000000000000" pitchFamily="2" charset="-78"/>
              <a:ea typeface="+mj-ea"/>
              <a:cs typeface="Sakkal Majalla" panose="02000000000000000000" pitchFamily="2" charset="-78"/>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00499">
            <a:off x="9274436" y="1929492"/>
            <a:ext cx="2209353" cy="351621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00291" y="2753056"/>
            <a:ext cx="1602499" cy="1602499"/>
          </a:xfrm>
          <a:prstGeom prst="rect">
            <a:avLst/>
          </a:prstGeom>
        </p:spPr>
      </p:pic>
      <p:pic>
        <p:nvPicPr>
          <p:cNvPr id="5" name="Picture 4">
            <a:extLst>
              <a:ext uri="{FF2B5EF4-FFF2-40B4-BE49-F238E27FC236}">
                <a16:creationId xmlns:a16="http://schemas.microsoft.com/office/drawing/2014/main" id="{609B52C3-72B3-DD64-5D2A-0FE9DBBDD6A2}"/>
              </a:ext>
            </a:extLst>
          </p:cNvPr>
          <p:cNvPicPr>
            <a:picLocks noChangeAspect="1"/>
          </p:cNvPicPr>
          <p:nvPr/>
        </p:nvPicPr>
        <p:blipFill>
          <a:blip r:embed="rId4"/>
          <a:stretch>
            <a:fillRect/>
          </a:stretch>
        </p:blipFill>
        <p:spPr>
          <a:xfrm>
            <a:off x="2662151" y="1344985"/>
            <a:ext cx="4932549" cy="5016329"/>
          </a:xfrm>
          <a:prstGeom prst="rect">
            <a:avLst/>
          </a:prstGeom>
        </p:spPr>
      </p:pic>
    </p:spTree>
    <p:extLst>
      <p:ext uri="{BB962C8B-B14F-4D97-AF65-F5344CB8AC3E}">
        <p14:creationId xmlns:p14="http://schemas.microsoft.com/office/powerpoint/2010/main" val="41101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250" fill="hold"/>
                                        <p:tgtEl>
                                          <p:spTgt spid="28"/>
                                        </p:tgtEl>
                                        <p:attrNameLst>
                                          <p:attrName>ppt_w</p:attrName>
                                        </p:attrNameLst>
                                      </p:cBhvr>
                                      <p:tavLst>
                                        <p:tav tm="0">
                                          <p:val>
                                            <p:fltVal val="0"/>
                                          </p:val>
                                        </p:tav>
                                        <p:tav tm="100000">
                                          <p:val>
                                            <p:strVal val="#ppt_w"/>
                                          </p:val>
                                        </p:tav>
                                      </p:tavLst>
                                    </p:anim>
                                    <p:anim calcmode="lin" valueType="num">
                                      <p:cBhvr>
                                        <p:cTn id="14" dur="250" fill="hold"/>
                                        <p:tgtEl>
                                          <p:spTgt spid="28"/>
                                        </p:tgtEl>
                                        <p:attrNameLst>
                                          <p:attrName>ppt_h</p:attrName>
                                        </p:attrNameLst>
                                      </p:cBhvr>
                                      <p:tavLst>
                                        <p:tav tm="0">
                                          <p:val>
                                            <p:fltVal val="0"/>
                                          </p:val>
                                        </p:tav>
                                        <p:tav tm="100000">
                                          <p:val>
                                            <p:strVal val="#ppt_h"/>
                                          </p:val>
                                        </p:tav>
                                      </p:tavLst>
                                    </p:anim>
                                    <p:animEffect transition="in" filter="fade">
                                      <p:cBhvr>
                                        <p:cTn id="1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1552" y="263017"/>
            <a:ext cx="6861048" cy="6858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68580" tIns="34290" rIns="68580" bIns="34290" rtlCol="0" anchor="ctr">
            <a:noAutofit/>
          </a:bodyPr>
          <a:lstStyle>
            <a:lvl1pPr algn="just" rtl="1">
              <a:lnSpc>
                <a:spcPct val="90000"/>
              </a:lnSpc>
              <a:spcBef>
                <a:spcPct val="0"/>
              </a:spcBef>
              <a:buNone/>
              <a:defRPr sz="3200">
                <a:latin typeface="Sakkal Majalla" panose="02000000000000000000" pitchFamily="2" charset="-78"/>
                <a:ea typeface="+mj-ea"/>
                <a:cs typeface="Sakkal Majalla" panose="02000000000000000000" pitchFamily="2" charset="-78"/>
              </a:defRPr>
            </a:lvl1pPr>
          </a:lstStyle>
          <a:p>
            <a:pPr algn="ctr" defTabSz="685800"/>
            <a:r>
              <a:rPr lang="ar-JO" b="1" dirty="0">
                <a:solidFill>
                  <a:schemeClr val="bg1"/>
                </a:solidFill>
              </a:rPr>
              <a:t>طبيعة نصوص اتفاقية الأمم المتحدة لمكافحة الفساد</a:t>
            </a:r>
            <a:endParaRPr lang="en-US" b="1" dirty="0">
              <a:solidFill>
                <a:schemeClr val="bg1"/>
              </a:solidFill>
            </a:endParaRPr>
          </a:p>
        </p:txBody>
      </p:sp>
      <p:sp>
        <p:nvSpPr>
          <p:cNvPr id="6" name="Rectangle: Rounded Corners 5"/>
          <p:cNvSpPr/>
          <p:nvPr/>
        </p:nvSpPr>
        <p:spPr>
          <a:xfrm>
            <a:off x="4126611" y="2090547"/>
            <a:ext cx="2228850" cy="1567053"/>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1350" b="1" dirty="0">
              <a:solidFill>
                <a:prstClr val="black"/>
              </a:solidFill>
              <a:latin typeface="Sakkal Majalla" panose="02000000000000000000" pitchFamily="2" charset="-78"/>
              <a:cs typeface="Sakkal Majalla" panose="02000000000000000000" pitchFamily="2" charset="-78"/>
            </a:endParaRPr>
          </a:p>
          <a:p>
            <a:pPr defTabSz="685800"/>
            <a:endParaRPr lang="en-US" sz="1350" b="1" dirty="0">
              <a:solidFill>
                <a:prstClr val="black"/>
              </a:solidFill>
              <a:latin typeface="Sakkal Majalla" panose="02000000000000000000" pitchFamily="2" charset="-78"/>
              <a:cs typeface="Sakkal Majalla" panose="02000000000000000000" pitchFamily="2" charset="-78"/>
            </a:endParaRPr>
          </a:p>
          <a:p>
            <a:pPr algn="r" defTabSz="685800" rtl="1"/>
            <a:r>
              <a:rPr lang="ar-JO" altLang="en-US" sz="1350" b="1" dirty="0">
                <a:solidFill>
                  <a:prstClr val="black"/>
                </a:solidFill>
                <a:latin typeface="Sakkal Majalla" panose="02000000000000000000" pitchFamily="2" charset="-78"/>
                <a:cs typeface="Sakkal Majalla" panose="02000000000000000000" pitchFamily="2" charset="-78"/>
              </a:rPr>
              <a:t>مثال: </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b="1" u="sng" dirty="0">
                <a:solidFill>
                  <a:prstClr val="black"/>
                </a:solidFill>
                <a:latin typeface="Sakkal Majalla" panose="02000000000000000000" pitchFamily="2" charset="-78"/>
                <a:cs typeface="Sakkal Majalla" panose="02000000000000000000" pitchFamily="2" charset="-78"/>
              </a:rPr>
              <a:t>"</a:t>
            </a:r>
            <a:r>
              <a:rPr lang="ar-SA" sz="1350" b="1" u="sng" dirty="0">
                <a:solidFill>
                  <a:prstClr val="black"/>
                </a:solidFill>
                <a:latin typeface="Sakkal Majalla" panose="02000000000000000000" pitchFamily="2" charset="-78"/>
                <a:cs typeface="Sakkal Majalla" panose="02000000000000000000" pitchFamily="2" charset="-78"/>
              </a:rPr>
              <a:t>على كل</a:t>
            </a:r>
            <a:r>
              <a:rPr lang="ar-SA" sz="1350" dirty="0">
                <a:solidFill>
                  <a:prstClr val="black"/>
                </a:solidFill>
                <a:latin typeface="Sakkal Majalla" panose="02000000000000000000" pitchFamily="2" charset="-78"/>
                <a:cs typeface="Sakkal Majalla" panose="02000000000000000000" pitchFamily="2" charset="-78"/>
              </a:rPr>
              <a:t> دولة طرف </a:t>
            </a:r>
            <a:r>
              <a:rPr lang="ar-JO" sz="1350" dirty="0">
                <a:solidFill>
                  <a:prstClr val="black"/>
                </a:solidFill>
                <a:latin typeface="Sakkal Majalla" panose="02000000000000000000" pitchFamily="2" charset="-78"/>
                <a:cs typeface="Sakkal Majalla" panose="02000000000000000000" pitchFamily="2" charset="-78"/>
              </a:rPr>
              <a:t>أ</a:t>
            </a:r>
            <a:r>
              <a:rPr lang="ar-SA" sz="1350" dirty="0">
                <a:solidFill>
                  <a:prstClr val="black"/>
                </a:solidFill>
                <a:latin typeface="Sakkal Majalla" panose="02000000000000000000" pitchFamily="2" charset="-78"/>
                <a:cs typeface="Sakkal Majalla" panose="02000000000000000000" pitchFamily="2" charset="-78"/>
              </a:rPr>
              <a:t>ن تتخذ</a:t>
            </a:r>
            <a:r>
              <a:rPr lang="ar-JO" sz="1350" dirty="0">
                <a:solidFill>
                  <a:prstClr val="black"/>
                </a:solidFill>
                <a:latin typeface="Sakkal Majalla" panose="02000000000000000000" pitchFamily="2" charset="-78"/>
                <a:cs typeface="Sakkal Majalla" panose="02000000000000000000" pitchFamily="2" charset="-78"/>
              </a:rPr>
              <a:t> </a:t>
            </a:r>
            <a:r>
              <a:rPr lang="ar-SA" sz="1350" dirty="0">
                <a:solidFill>
                  <a:prstClr val="black"/>
                </a:solidFill>
                <a:latin typeface="Sakkal Majalla" panose="02000000000000000000" pitchFamily="2" charset="-78"/>
                <a:cs typeface="Sakkal Majalla" panose="02000000000000000000" pitchFamily="2" charset="-78"/>
              </a:rPr>
              <a:t>التدابير المناسبة لضمان تعريف الناس بهيئات مكافحة الفساد ذات الصلة</a:t>
            </a:r>
            <a:r>
              <a:rPr lang="ar-JO" sz="1350" dirty="0">
                <a:solidFill>
                  <a:prstClr val="black"/>
                </a:solidFill>
                <a:latin typeface="Sakkal Majalla" panose="02000000000000000000" pitchFamily="2" charset="-78"/>
                <a:cs typeface="Sakkal Majalla" panose="02000000000000000000" pitchFamily="2" charset="-78"/>
              </a:rPr>
              <a:t> المشار إليها في هذه الاتفاقية"</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b="1" dirty="0">
                <a:solidFill>
                  <a:prstClr val="black"/>
                </a:solidFill>
                <a:latin typeface="Sakkal Majalla" panose="02000000000000000000" pitchFamily="2" charset="-78"/>
                <a:cs typeface="Sakkal Majalla" panose="02000000000000000000" pitchFamily="2" charset="-78"/>
              </a:rPr>
              <a:t>الفقرة (2) من المادة 13</a:t>
            </a:r>
            <a:r>
              <a:rPr lang="ar-JO" sz="1350" dirty="0">
                <a:solidFill>
                  <a:prstClr val="black"/>
                </a:solidFill>
                <a:latin typeface="Sakkal Majalla" panose="02000000000000000000" pitchFamily="2" charset="-78"/>
                <a:cs typeface="Sakkal Majalla" panose="02000000000000000000" pitchFamily="2" charset="-78"/>
              </a:rPr>
              <a:t> </a:t>
            </a:r>
            <a:endParaRPr lang="en-US" sz="1350" dirty="0">
              <a:solidFill>
                <a:prstClr val="black"/>
              </a:solidFill>
              <a:latin typeface="Sakkal Majalla" panose="02000000000000000000" pitchFamily="2" charset="-78"/>
              <a:cs typeface="Sakkal Majalla" panose="02000000000000000000" pitchFamily="2" charset="-78"/>
            </a:endParaRPr>
          </a:p>
          <a:p>
            <a:pPr defTabSz="685800"/>
            <a:endParaRPr lang="en-US" sz="1350" b="1" dirty="0">
              <a:solidFill>
                <a:prstClr val="black"/>
              </a:solidFill>
              <a:latin typeface="Calibri" panose="020F0502020204030204"/>
            </a:endParaRPr>
          </a:p>
          <a:p>
            <a:pPr defTabSz="685800"/>
            <a:endParaRPr lang="en-US" sz="1350" dirty="0">
              <a:solidFill>
                <a:prstClr val="white"/>
              </a:solidFill>
              <a:latin typeface="Calibri" panose="020F0502020204030204"/>
            </a:endParaRPr>
          </a:p>
        </p:txBody>
      </p:sp>
      <p:sp>
        <p:nvSpPr>
          <p:cNvPr id="11" name="Rectangle: Rounded Corners 10"/>
          <p:cNvSpPr/>
          <p:nvPr/>
        </p:nvSpPr>
        <p:spPr>
          <a:xfrm>
            <a:off x="6529197" y="2467737"/>
            <a:ext cx="1287911" cy="582930"/>
          </a:xfrm>
          <a:prstGeom prst="roundRect">
            <a:avLst/>
          </a:prstGeom>
          <a:noFill/>
          <a:ln w="57150">
            <a:solidFill>
              <a:srgbClr val="B5072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ar-JO" sz="1350" b="1" dirty="0">
                <a:solidFill>
                  <a:prstClr val="black"/>
                </a:solidFill>
                <a:latin typeface="Sakkal Majalla" panose="02000000000000000000" pitchFamily="2" charset="-78"/>
                <a:cs typeface="Sakkal Majalla" panose="02000000000000000000" pitchFamily="2" charset="-78"/>
              </a:rPr>
              <a:t>قواعد إلزامية</a:t>
            </a:r>
            <a:endParaRPr lang="en-US" sz="1350" b="1" dirty="0">
              <a:solidFill>
                <a:prstClr val="black"/>
              </a:solidFill>
              <a:latin typeface="Sakkal Majalla" panose="02000000000000000000" pitchFamily="2" charset="-78"/>
              <a:cs typeface="Sakkal Majalla" panose="02000000000000000000" pitchFamily="2" charset="-78"/>
            </a:endParaRPr>
          </a:p>
        </p:txBody>
      </p:sp>
      <p:sp>
        <p:nvSpPr>
          <p:cNvPr id="12" name="Rectangle: Rounded Corners 11"/>
          <p:cNvSpPr/>
          <p:nvPr/>
        </p:nvSpPr>
        <p:spPr>
          <a:xfrm>
            <a:off x="4135755" y="3771900"/>
            <a:ext cx="2228850" cy="1790700"/>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1350" b="1" dirty="0">
              <a:solidFill>
                <a:prstClr val="black"/>
              </a:solidFill>
              <a:latin typeface="Sakkal Majalla" panose="02000000000000000000" pitchFamily="2" charset="-78"/>
              <a:cs typeface="Sakkal Majalla" panose="02000000000000000000" pitchFamily="2" charset="-78"/>
            </a:endParaRPr>
          </a:p>
          <a:p>
            <a:pPr algn="just" defTabSz="685800" rtl="1"/>
            <a:endParaRPr lang="en-US" sz="1350" b="1" u="sng"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b="1" dirty="0">
                <a:solidFill>
                  <a:prstClr val="black"/>
                </a:solidFill>
                <a:latin typeface="Sakkal Majalla" panose="02000000000000000000" pitchFamily="2" charset="-78"/>
                <a:cs typeface="Sakkal Majalla" panose="02000000000000000000" pitchFamily="2" charset="-78"/>
              </a:rPr>
              <a:t>مثال</a:t>
            </a:r>
            <a:r>
              <a:rPr lang="ar-JO" sz="1350" dirty="0">
                <a:solidFill>
                  <a:prstClr val="black"/>
                </a:solidFill>
                <a:latin typeface="Sakkal Majalla" panose="02000000000000000000" pitchFamily="2" charset="-78"/>
                <a:cs typeface="Sakkal Majalla" panose="02000000000000000000" pitchFamily="2" charset="-78"/>
              </a:rPr>
              <a:t>:</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dirty="0">
                <a:solidFill>
                  <a:prstClr val="black"/>
                </a:solidFill>
                <a:latin typeface="Sakkal Majalla" panose="02000000000000000000" pitchFamily="2" charset="-78"/>
                <a:cs typeface="Sakkal Majalla" panose="02000000000000000000" pitchFamily="2" charset="-78"/>
              </a:rPr>
              <a:t>"</a:t>
            </a:r>
            <a:r>
              <a:rPr lang="ar-SA" sz="1350" b="1" u="sng" dirty="0">
                <a:solidFill>
                  <a:prstClr val="black"/>
                </a:solidFill>
                <a:latin typeface="Sakkal Majalla" panose="02000000000000000000" pitchFamily="2" charset="-78"/>
                <a:cs typeface="Sakkal Majalla" panose="02000000000000000000" pitchFamily="2" charset="-78"/>
              </a:rPr>
              <a:t>تسعى</a:t>
            </a:r>
            <a:r>
              <a:rPr lang="ar-SA" sz="1350" dirty="0">
                <a:solidFill>
                  <a:prstClr val="black"/>
                </a:solidFill>
                <a:latin typeface="Sakkal Majalla" panose="02000000000000000000" pitchFamily="2" charset="-78"/>
                <a:cs typeface="Sakkal Majalla" panose="02000000000000000000" pitchFamily="2" charset="-78"/>
              </a:rPr>
              <a:t> الدول ال</a:t>
            </a:r>
            <a:r>
              <a:rPr lang="ar-JO" sz="1350" dirty="0">
                <a:solidFill>
                  <a:prstClr val="black"/>
                </a:solidFill>
                <a:latin typeface="Sakkal Majalla" panose="02000000000000000000" pitchFamily="2" charset="-78"/>
                <a:cs typeface="Sakkal Majalla" panose="02000000000000000000" pitchFamily="2" charset="-78"/>
              </a:rPr>
              <a:t>أ</a:t>
            </a:r>
            <a:r>
              <a:rPr lang="ar-SA" sz="1350" dirty="0">
                <a:solidFill>
                  <a:prstClr val="black"/>
                </a:solidFill>
                <a:latin typeface="Sakkal Majalla" panose="02000000000000000000" pitchFamily="2" charset="-78"/>
                <a:cs typeface="Sakkal Majalla" panose="02000000000000000000" pitchFamily="2" charset="-78"/>
              </a:rPr>
              <a:t>طراف </a:t>
            </a:r>
            <a:r>
              <a:rPr lang="ar-JO" sz="1350" dirty="0">
                <a:solidFill>
                  <a:prstClr val="black"/>
                </a:solidFill>
                <a:latin typeface="Sakkal Majalla" panose="02000000000000000000" pitchFamily="2" charset="-78"/>
                <a:cs typeface="Sakkal Majalla" panose="02000000000000000000" pitchFamily="2" charset="-78"/>
              </a:rPr>
              <a:t>إ</a:t>
            </a:r>
            <a:r>
              <a:rPr lang="ar-SA" sz="1350" dirty="0">
                <a:solidFill>
                  <a:prstClr val="black"/>
                </a:solidFill>
                <a:latin typeface="Sakkal Majalla" panose="02000000000000000000" pitchFamily="2" charset="-78"/>
                <a:cs typeface="Sakkal Majalla" panose="02000000000000000000" pitchFamily="2" charset="-78"/>
              </a:rPr>
              <a:t>لى تنمية وتعزيز التعاون العالمي والاقليمي ودون الاقليمي والثنائي بين السلطات القضائية واجهزة انفاذ القانون واجهزة الرقابة المالية من اجل مكافحة غسل الاموال</a:t>
            </a:r>
            <a:r>
              <a:rPr lang="ar-JO" sz="1350" dirty="0">
                <a:solidFill>
                  <a:prstClr val="black"/>
                </a:solidFill>
                <a:latin typeface="Sakkal Majalla" panose="02000000000000000000" pitchFamily="2" charset="-78"/>
                <a:cs typeface="Sakkal Majalla" panose="02000000000000000000" pitchFamily="2" charset="-78"/>
              </a:rPr>
              <a:t>"</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b="1" dirty="0">
                <a:solidFill>
                  <a:prstClr val="black"/>
                </a:solidFill>
                <a:latin typeface="Sakkal Majalla" panose="02000000000000000000" pitchFamily="2" charset="-78"/>
                <a:cs typeface="Sakkal Majalla" panose="02000000000000000000" pitchFamily="2" charset="-78"/>
              </a:rPr>
              <a:t>الفقرة (5) من المادة 14</a:t>
            </a:r>
            <a:endParaRPr lang="en-US" sz="1350" b="1" dirty="0">
              <a:solidFill>
                <a:prstClr val="black"/>
              </a:solidFill>
              <a:latin typeface="Sakkal Majalla" panose="02000000000000000000" pitchFamily="2" charset="-78"/>
              <a:cs typeface="Sakkal Majalla" panose="02000000000000000000" pitchFamily="2" charset="-78"/>
            </a:endParaRPr>
          </a:p>
          <a:p>
            <a:pPr defTabSz="685800"/>
            <a:endParaRPr lang="en-US" sz="1350" b="1" dirty="0">
              <a:solidFill>
                <a:prstClr val="black"/>
              </a:solidFill>
              <a:latin typeface="Calibri" panose="020F0502020204030204"/>
            </a:endParaRPr>
          </a:p>
          <a:p>
            <a:pPr defTabSz="685800"/>
            <a:endParaRPr lang="en-US" sz="1350" dirty="0">
              <a:solidFill>
                <a:prstClr val="white"/>
              </a:solidFill>
              <a:latin typeface="Calibri" panose="020F0502020204030204"/>
            </a:endParaRPr>
          </a:p>
        </p:txBody>
      </p:sp>
      <p:sp>
        <p:nvSpPr>
          <p:cNvPr id="13" name="Rectangle: Rounded Corners 12"/>
          <p:cNvSpPr/>
          <p:nvPr/>
        </p:nvSpPr>
        <p:spPr>
          <a:xfrm>
            <a:off x="6564630" y="4263390"/>
            <a:ext cx="1306830" cy="582930"/>
          </a:xfrm>
          <a:prstGeom prst="roundRect">
            <a:avLst/>
          </a:prstGeom>
          <a:noFill/>
          <a:ln w="57150">
            <a:solidFill>
              <a:srgbClr val="B5072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spcAft>
                <a:spcPct val="35000"/>
              </a:spcAft>
            </a:pPr>
            <a:r>
              <a:rPr lang="ar-JO" sz="1350" b="1" dirty="0">
                <a:solidFill>
                  <a:prstClr val="black"/>
                </a:solidFill>
                <a:latin typeface="Sakkal Majalla" panose="02000000000000000000" pitchFamily="2" charset="-78"/>
                <a:cs typeface="Sakkal Majalla" panose="02000000000000000000" pitchFamily="2" charset="-78"/>
              </a:rPr>
              <a:t>إلزام بالسعي والأخذ بعين الاعتبار</a:t>
            </a:r>
            <a:endParaRPr lang="en-US" sz="1350" b="1" dirty="0">
              <a:solidFill>
                <a:prstClr val="black"/>
              </a:solidFill>
              <a:latin typeface="Sakkal Majalla" panose="02000000000000000000" pitchFamily="2" charset="-78"/>
              <a:cs typeface="Sakkal Majalla" panose="02000000000000000000" pitchFamily="2" charset="-78"/>
            </a:endParaRPr>
          </a:p>
        </p:txBody>
      </p:sp>
      <p:sp>
        <p:nvSpPr>
          <p:cNvPr id="14" name="Rectangle: Rounded Corners 13"/>
          <p:cNvSpPr/>
          <p:nvPr/>
        </p:nvSpPr>
        <p:spPr>
          <a:xfrm>
            <a:off x="1697736" y="2863215"/>
            <a:ext cx="2228850" cy="2394585"/>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1350" b="1" dirty="0">
              <a:solidFill>
                <a:prstClr val="black"/>
              </a:solidFill>
              <a:latin typeface="Sakkal Majalla" panose="02000000000000000000" pitchFamily="2" charset="-78"/>
              <a:cs typeface="Sakkal Majalla" panose="02000000000000000000" pitchFamily="2" charset="-78"/>
            </a:endParaRPr>
          </a:p>
          <a:p>
            <a:pPr defTabSz="685800"/>
            <a:endParaRPr lang="en-US" sz="1350" b="1"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b="1" dirty="0">
                <a:solidFill>
                  <a:prstClr val="black"/>
                </a:solidFill>
                <a:latin typeface="Sakkal Majalla" panose="02000000000000000000" pitchFamily="2" charset="-78"/>
                <a:cs typeface="Sakkal Majalla" panose="02000000000000000000" pitchFamily="2" charset="-78"/>
              </a:rPr>
              <a:t>مثال</a:t>
            </a:r>
            <a:r>
              <a:rPr lang="ar-JO" sz="1350" dirty="0">
                <a:solidFill>
                  <a:prstClr val="black"/>
                </a:solidFill>
                <a:latin typeface="Sakkal Majalla" panose="02000000000000000000" pitchFamily="2" charset="-78"/>
                <a:cs typeface="Sakkal Majalla" panose="02000000000000000000" pitchFamily="2" charset="-78"/>
              </a:rPr>
              <a:t>:</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SA" sz="1350" dirty="0">
                <a:solidFill>
                  <a:prstClr val="black"/>
                </a:solidFill>
                <a:latin typeface="Sakkal Majalla" panose="02000000000000000000" pitchFamily="2" charset="-78"/>
                <a:cs typeface="Sakkal Majalla" panose="02000000000000000000" pitchFamily="2" charset="-78"/>
              </a:rPr>
              <a:t>يجوز للدولة الطرف متلقية الطلب، </a:t>
            </a:r>
            <a:r>
              <a:rPr lang="ar-SA" sz="1350" b="1" u="sng" dirty="0">
                <a:solidFill>
                  <a:prstClr val="black"/>
                </a:solidFill>
                <a:latin typeface="Sakkal Majalla" panose="02000000000000000000" pitchFamily="2" charset="-78"/>
                <a:cs typeface="Sakkal Majalla" panose="02000000000000000000" pitchFamily="2" charset="-78"/>
              </a:rPr>
              <a:t>عند الاقتضاء</a:t>
            </a:r>
            <a:r>
              <a:rPr lang="ar-SA" sz="1350" dirty="0">
                <a:solidFill>
                  <a:prstClr val="black"/>
                </a:solidFill>
                <a:latin typeface="Sakkal Majalla" panose="02000000000000000000" pitchFamily="2" charset="-78"/>
                <a:cs typeface="Sakkal Majalla" panose="02000000000000000000" pitchFamily="2" charset="-78"/>
              </a:rPr>
              <a:t>، ما لم تقرر الدول الاطراف خلاف ذلك، ان تقتطع نفقات معقولة تكبدتها في عمليات التحقيق او الملاحقة او الاجراءات القضائية المفضية الى ارجاع الممتلكات المصادرة او ان تتصرف فيها</a:t>
            </a:r>
            <a:r>
              <a:rPr lang="ar-JO" sz="1350" dirty="0">
                <a:solidFill>
                  <a:prstClr val="black"/>
                </a:solidFill>
                <a:latin typeface="Sakkal Majalla" panose="02000000000000000000" pitchFamily="2" charset="-78"/>
                <a:cs typeface="Sakkal Majalla" panose="02000000000000000000" pitchFamily="2" charset="-78"/>
              </a:rPr>
              <a:t> </a:t>
            </a:r>
            <a:r>
              <a:rPr lang="ar-SA" sz="1350" dirty="0">
                <a:solidFill>
                  <a:prstClr val="black"/>
                </a:solidFill>
                <a:latin typeface="Sakkal Majalla" panose="02000000000000000000" pitchFamily="2" charset="-78"/>
                <a:cs typeface="Sakkal Majalla" panose="02000000000000000000" pitchFamily="2" charset="-78"/>
              </a:rPr>
              <a:t>بمقتضى هذه الما</a:t>
            </a:r>
            <a:r>
              <a:rPr lang="ar-JO" sz="1350" dirty="0">
                <a:solidFill>
                  <a:prstClr val="black"/>
                </a:solidFill>
                <a:latin typeface="Sakkal Majalla" panose="02000000000000000000" pitchFamily="2" charset="-78"/>
                <a:cs typeface="Sakkal Majalla" panose="02000000000000000000" pitchFamily="2" charset="-78"/>
              </a:rPr>
              <a:t>دة"</a:t>
            </a:r>
            <a:endParaRPr lang="en-US" sz="1350" dirty="0">
              <a:solidFill>
                <a:prstClr val="black"/>
              </a:solidFill>
              <a:latin typeface="Sakkal Majalla" panose="02000000000000000000" pitchFamily="2" charset="-78"/>
              <a:cs typeface="Sakkal Majalla" panose="02000000000000000000" pitchFamily="2" charset="-78"/>
            </a:endParaRPr>
          </a:p>
          <a:p>
            <a:pPr algn="just" defTabSz="685800" rtl="1"/>
            <a:r>
              <a:rPr lang="ar-JO" sz="1350" dirty="0">
                <a:solidFill>
                  <a:prstClr val="black"/>
                </a:solidFill>
                <a:latin typeface="Sakkal Majalla" panose="02000000000000000000" pitchFamily="2" charset="-78"/>
                <a:cs typeface="Sakkal Majalla" panose="02000000000000000000" pitchFamily="2" charset="-78"/>
              </a:rPr>
              <a:t>الفقرة (4) من المادة 57</a:t>
            </a:r>
            <a:endParaRPr lang="en-US" sz="1350" dirty="0">
              <a:solidFill>
                <a:prstClr val="black"/>
              </a:solidFill>
              <a:latin typeface="Sakkal Majalla" panose="02000000000000000000" pitchFamily="2" charset="-78"/>
              <a:cs typeface="Sakkal Majalla" panose="02000000000000000000" pitchFamily="2" charset="-78"/>
            </a:endParaRPr>
          </a:p>
          <a:p>
            <a:pPr defTabSz="685800"/>
            <a:endParaRPr lang="en-US" sz="1350" b="1" dirty="0">
              <a:solidFill>
                <a:prstClr val="black"/>
              </a:solidFill>
              <a:latin typeface="Calibri" panose="020F0502020204030204"/>
            </a:endParaRPr>
          </a:p>
          <a:p>
            <a:pPr defTabSz="685800"/>
            <a:endParaRPr lang="en-US" sz="1350" dirty="0">
              <a:solidFill>
                <a:prstClr val="white"/>
              </a:solidFill>
              <a:latin typeface="Calibri" panose="020F0502020204030204"/>
            </a:endParaRPr>
          </a:p>
        </p:txBody>
      </p:sp>
      <p:sp>
        <p:nvSpPr>
          <p:cNvPr id="15" name="Rectangle: Rounded Corners 14"/>
          <p:cNvSpPr/>
          <p:nvPr/>
        </p:nvSpPr>
        <p:spPr>
          <a:xfrm>
            <a:off x="2191053" y="2115226"/>
            <a:ext cx="1242215" cy="582930"/>
          </a:xfrm>
          <a:prstGeom prst="roundRect">
            <a:avLst/>
          </a:prstGeom>
          <a:noFill/>
          <a:ln w="57150">
            <a:solidFill>
              <a:srgbClr val="B5072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Bef>
                <a:spcPct val="0"/>
              </a:spcBef>
              <a:spcAft>
                <a:spcPct val="35000"/>
              </a:spcAft>
            </a:pPr>
            <a:r>
              <a:rPr lang="ar-JO" altLang="en-US" sz="1350" b="1" dirty="0">
                <a:solidFill>
                  <a:prstClr val="black"/>
                </a:solidFill>
                <a:latin typeface="Sakkal Majalla" panose="02000000000000000000" pitchFamily="2" charset="-78"/>
                <a:cs typeface="Sakkal Majalla" panose="02000000000000000000" pitchFamily="2" charset="-78"/>
              </a:rPr>
              <a:t>نصوص اختيارية (غير إلزامية)</a:t>
            </a:r>
            <a:endParaRPr lang="en-US" sz="1350" b="1" dirty="0">
              <a:solidFill>
                <a:prstClr val="black"/>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752" y="1993540"/>
            <a:ext cx="1814732" cy="287092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817108" y="2919132"/>
            <a:ext cx="1175156" cy="1175156"/>
          </a:xfrm>
          <a:prstGeom prst="rect">
            <a:avLst/>
          </a:prstGeom>
        </p:spPr>
      </p:pic>
    </p:spTree>
    <p:extLst>
      <p:ext uri="{BB962C8B-B14F-4D97-AF65-F5344CB8AC3E}">
        <p14:creationId xmlns:p14="http://schemas.microsoft.com/office/powerpoint/2010/main" val="3132688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D15921FB-1888-E34E-BA95-F389AD76B586}"/>
              </a:ext>
            </a:extLst>
          </p:cNvPr>
          <p:cNvSpPr/>
          <p:nvPr/>
        </p:nvSpPr>
        <p:spPr>
          <a:xfrm>
            <a:off x="739301" y="1695163"/>
            <a:ext cx="7224629" cy="4455835"/>
          </a:xfrm>
          <a:prstGeom prst="rect">
            <a:avLst/>
          </a:prstGeom>
        </p:spPr>
        <p:txBody>
          <a:bodyPr wrap="square">
            <a:spAutoFit/>
          </a:bodyPr>
          <a:lstStyle/>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 سياسات وممارسات مكافحة الفساد الوقائية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6: هيئة أو هيئات مكافحة الفساد الوقائية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8: مدونات قواعد سلوك للموظفين العموميين</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9: المشتريات العمومية وادارة الأموال العمومية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10: ابلاغ الناس</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12: القطاع الخاص</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13: مشاركة المجتمع</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14: تدابير منع غسل الاموال</a:t>
            </a:r>
            <a:endParaRPr lang="en-US" sz="2400" dirty="0">
              <a:latin typeface="Arial" panose="020B0604020202020204" pitchFamily="34" charset="0"/>
              <a:ea typeface="Lato Light" panose="020F0502020204030203" pitchFamily="34" charset="0"/>
              <a:cs typeface="Arial" panose="020B0604020202020204" pitchFamily="34" charset="0"/>
            </a:endParaRPr>
          </a:p>
        </p:txBody>
      </p:sp>
      <p:sp>
        <p:nvSpPr>
          <p:cNvPr id="4" name="Rectangle 56">
            <a:extLst>
              <a:ext uri="{FF2B5EF4-FFF2-40B4-BE49-F238E27FC236}">
                <a16:creationId xmlns:a16="http://schemas.microsoft.com/office/drawing/2014/main" id="{D15921FB-1888-E34E-BA95-F389AD76B586}"/>
              </a:ext>
            </a:extLst>
          </p:cNvPr>
          <p:cNvSpPr/>
          <p:nvPr/>
        </p:nvSpPr>
        <p:spPr>
          <a:xfrm>
            <a:off x="4110172" y="360111"/>
            <a:ext cx="8081828" cy="584775"/>
          </a:xfrm>
          <a:prstGeom prst="rect">
            <a:avLst/>
          </a:prstGeom>
        </p:spPr>
        <p:txBody>
          <a:bodyPr wrap="square">
            <a:spAutoFit/>
          </a:bodyPr>
          <a:lstStyle/>
          <a:p>
            <a:pPr algn="r" rtl="1"/>
            <a:r>
              <a:rPr lang="ar-LB" sz="3200" b="1" dirty="0">
                <a:solidFill>
                  <a:schemeClr val="bg1"/>
                </a:solidFill>
                <a:latin typeface="Arial" panose="020B0604020202020204" pitchFamily="34" charset="0"/>
                <a:ea typeface="Lato Light" panose="020F0502020204030203" pitchFamily="34" charset="0"/>
                <a:cs typeface="Arial" panose="020B0604020202020204" pitchFamily="34" charset="0"/>
              </a:rPr>
              <a:t>الفصل الثاني: التدابير الوقائية</a:t>
            </a:r>
            <a:endParaRPr lang="en-US" sz="3200" b="1"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06FF7D31-FAA8-FB29-2871-6A2E67F50C07}"/>
              </a:ext>
            </a:extLst>
          </p:cNvPr>
          <p:cNvPicPr>
            <a:picLocks noChangeAspect="1"/>
          </p:cNvPicPr>
          <p:nvPr/>
        </p:nvPicPr>
        <p:blipFill>
          <a:blip r:embed="rId2"/>
          <a:stretch>
            <a:fillRect/>
          </a:stretch>
        </p:blipFill>
        <p:spPr>
          <a:xfrm rot="667938">
            <a:off x="9189378" y="2049204"/>
            <a:ext cx="2379991" cy="3415024"/>
          </a:xfrm>
          <a:prstGeom prst="rect">
            <a:avLst/>
          </a:prstGeom>
        </p:spPr>
      </p:pic>
    </p:spTree>
    <p:extLst>
      <p:ext uri="{BB962C8B-B14F-4D97-AF65-F5344CB8AC3E}">
        <p14:creationId xmlns:p14="http://schemas.microsoft.com/office/powerpoint/2010/main" val="243077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D15921FB-1888-E34E-BA95-F389AD76B586}"/>
              </a:ext>
            </a:extLst>
          </p:cNvPr>
          <p:cNvSpPr/>
          <p:nvPr/>
        </p:nvSpPr>
        <p:spPr>
          <a:xfrm>
            <a:off x="771385" y="1528798"/>
            <a:ext cx="7224629" cy="4455835"/>
          </a:xfrm>
          <a:prstGeom prst="rect">
            <a:avLst/>
          </a:prstGeom>
        </p:spPr>
        <p:txBody>
          <a:bodyPr wrap="square">
            <a:spAutoFit/>
          </a:bodyPr>
          <a:lstStyle/>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المواد 15 الى 25: الجرائم والتجريم</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28: العلم والنية والغرض كأركان للفعل الجرمي</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30: الملاحقة والمقاضاة والجزاءات</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31: التجميد والحجز والمصادرة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32: حماية الشهود والخبراء والضحايا</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33: حماية  المبلغين</a:t>
            </a:r>
            <a:endParaRPr lang="en-US" sz="2400" dirty="0">
              <a:latin typeface="Arial" panose="020B0604020202020204" pitchFamily="34" charset="0"/>
              <a:ea typeface="Lato Light" panose="020F0502020204030203" pitchFamily="34" charset="0"/>
              <a:cs typeface="Arial" panose="020B0604020202020204" pitchFamily="34" charset="0"/>
            </a:endParaRP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37: التعاون مع سلطات انفاذ القانون</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38: التعاون بين السلطات الوطنية</a:t>
            </a:r>
            <a:endParaRPr lang="en-US" sz="2400" dirty="0">
              <a:latin typeface="Arial" panose="020B0604020202020204" pitchFamily="34" charset="0"/>
              <a:ea typeface="Lato Light" panose="020F0502020204030203" pitchFamily="34" charset="0"/>
              <a:cs typeface="Arial" panose="020B0604020202020204" pitchFamily="34" charset="0"/>
            </a:endParaRPr>
          </a:p>
        </p:txBody>
      </p:sp>
      <p:sp>
        <p:nvSpPr>
          <p:cNvPr id="4" name="Rectangle 56">
            <a:extLst>
              <a:ext uri="{FF2B5EF4-FFF2-40B4-BE49-F238E27FC236}">
                <a16:creationId xmlns:a16="http://schemas.microsoft.com/office/drawing/2014/main" id="{D15921FB-1888-E34E-BA95-F389AD76B586}"/>
              </a:ext>
            </a:extLst>
          </p:cNvPr>
          <p:cNvSpPr/>
          <p:nvPr/>
        </p:nvSpPr>
        <p:spPr>
          <a:xfrm>
            <a:off x="4110172" y="360111"/>
            <a:ext cx="8081828" cy="584775"/>
          </a:xfrm>
          <a:prstGeom prst="rect">
            <a:avLst/>
          </a:prstGeom>
        </p:spPr>
        <p:txBody>
          <a:bodyPr wrap="square">
            <a:spAutoFit/>
          </a:bodyPr>
          <a:lstStyle/>
          <a:p>
            <a:pPr algn="r" rtl="1"/>
            <a:r>
              <a:rPr lang="ar-LB" sz="3200" b="1" dirty="0">
                <a:solidFill>
                  <a:schemeClr val="bg1"/>
                </a:solidFill>
                <a:latin typeface="Arial" panose="020B0604020202020204" pitchFamily="34" charset="0"/>
                <a:ea typeface="Lato Light" panose="020F0502020204030203" pitchFamily="34" charset="0"/>
                <a:cs typeface="Arial" panose="020B0604020202020204" pitchFamily="34" charset="0"/>
              </a:rPr>
              <a:t>الفصل الثالث: التجريم وانفاذ القانون</a:t>
            </a:r>
            <a:endParaRPr lang="en-US" sz="3200" b="1"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06FF7D31-FAA8-FB29-2871-6A2E67F50C07}"/>
              </a:ext>
            </a:extLst>
          </p:cNvPr>
          <p:cNvPicPr>
            <a:picLocks noChangeAspect="1"/>
          </p:cNvPicPr>
          <p:nvPr/>
        </p:nvPicPr>
        <p:blipFill>
          <a:blip r:embed="rId2"/>
          <a:stretch>
            <a:fillRect/>
          </a:stretch>
        </p:blipFill>
        <p:spPr>
          <a:xfrm rot="667938">
            <a:off x="9189378" y="2049204"/>
            <a:ext cx="2379991" cy="3415024"/>
          </a:xfrm>
          <a:prstGeom prst="rect">
            <a:avLst/>
          </a:prstGeom>
        </p:spPr>
      </p:pic>
    </p:spTree>
    <p:extLst>
      <p:ext uri="{BB962C8B-B14F-4D97-AF65-F5344CB8AC3E}">
        <p14:creationId xmlns:p14="http://schemas.microsoft.com/office/powerpoint/2010/main" val="108205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D15921FB-1888-E34E-BA95-F389AD76B586}"/>
              </a:ext>
            </a:extLst>
          </p:cNvPr>
          <p:cNvSpPr/>
          <p:nvPr/>
        </p:nvSpPr>
        <p:spPr>
          <a:xfrm>
            <a:off x="739301" y="2048556"/>
            <a:ext cx="7224629" cy="2308324"/>
          </a:xfrm>
          <a:prstGeom prst="rect">
            <a:avLst/>
          </a:prstGeom>
        </p:spPr>
        <p:txBody>
          <a:bodyPr wrap="square">
            <a:spAutoFit/>
          </a:bodyPr>
          <a:lstStyle/>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44: تسليم المجرمين</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46: المساعدة القانونية المتبادلة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48: التعاون في مجال انفاذ القانون</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50: اساليب التحري الخاصة</a:t>
            </a:r>
          </a:p>
        </p:txBody>
      </p:sp>
      <p:sp>
        <p:nvSpPr>
          <p:cNvPr id="4" name="Rectangle 56">
            <a:extLst>
              <a:ext uri="{FF2B5EF4-FFF2-40B4-BE49-F238E27FC236}">
                <a16:creationId xmlns:a16="http://schemas.microsoft.com/office/drawing/2014/main" id="{D15921FB-1888-E34E-BA95-F389AD76B586}"/>
              </a:ext>
            </a:extLst>
          </p:cNvPr>
          <p:cNvSpPr/>
          <p:nvPr/>
        </p:nvSpPr>
        <p:spPr>
          <a:xfrm>
            <a:off x="4110172" y="360111"/>
            <a:ext cx="8081828" cy="584775"/>
          </a:xfrm>
          <a:prstGeom prst="rect">
            <a:avLst/>
          </a:prstGeom>
        </p:spPr>
        <p:txBody>
          <a:bodyPr wrap="square">
            <a:spAutoFit/>
          </a:bodyPr>
          <a:lstStyle/>
          <a:p>
            <a:pPr algn="r" rtl="1"/>
            <a:r>
              <a:rPr lang="ar-LB" sz="3200" b="1" dirty="0">
                <a:solidFill>
                  <a:schemeClr val="bg1"/>
                </a:solidFill>
                <a:latin typeface="Arial" panose="020B0604020202020204" pitchFamily="34" charset="0"/>
                <a:ea typeface="Lato Light" panose="020F0502020204030203" pitchFamily="34" charset="0"/>
                <a:cs typeface="Arial" panose="020B0604020202020204" pitchFamily="34" charset="0"/>
              </a:rPr>
              <a:t>الفصل الرابع: التعاون الدولي</a:t>
            </a:r>
            <a:endParaRPr lang="en-US" sz="3200" b="1"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06FF7D31-FAA8-FB29-2871-6A2E67F50C07}"/>
              </a:ext>
            </a:extLst>
          </p:cNvPr>
          <p:cNvPicPr>
            <a:picLocks noChangeAspect="1"/>
          </p:cNvPicPr>
          <p:nvPr/>
        </p:nvPicPr>
        <p:blipFill>
          <a:blip r:embed="rId2"/>
          <a:stretch>
            <a:fillRect/>
          </a:stretch>
        </p:blipFill>
        <p:spPr>
          <a:xfrm rot="667938">
            <a:off x="9189378" y="2049204"/>
            <a:ext cx="2379991" cy="3415024"/>
          </a:xfrm>
          <a:prstGeom prst="rect">
            <a:avLst/>
          </a:prstGeom>
        </p:spPr>
      </p:pic>
    </p:spTree>
    <p:extLst>
      <p:ext uri="{BB962C8B-B14F-4D97-AF65-F5344CB8AC3E}">
        <p14:creationId xmlns:p14="http://schemas.microsoft.com/office/powerpoint/2010/main" val="42802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D15921FB-1888-E34E-BA95-F389AD76B586}"/>
              </a:ext>
            </a:extLst>
          </p:cNvPr>
          <p:cNvSpPr/>
          <p:nvPr/>
        </p:nvSpPr>
        <p:spPr>
          <a:xfrm>
            <a:off x="315343" y="2048556"/>
            <a:ext cx="8405324" cy="3347840"/>
          </a:xfrm>
          <a:prstGeom prst="rect">
            <a:avLst/>
          </a:prstGeom>
        </p:spPr>
        <p:txBody>
          <a:bodyPr wrap="square">
            <a:spAutoFit/>
          </a:bodyPr>
          <a:lstStyle/>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52: منع وكشف احالة العائدات المتأتية من الجريمة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53: تدابير الاسترداد المباشر للممتلكات</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54: آليات استرداد الممتلكات من خلال التعاون الدولي في مجال المصادرة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55: التعاون الدولي لأغراض المصادرة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58: وحدة المعلومات الاستخبارية المالية</a:t>
            </a:r>
          </a:p>
          <a:p>
            <a:pPr algn="r" rtl="1">
              <a:lnSpc>
                <a:spcPct val="150000"/>
              </a:lnSpc>
            </a:pPr>
            <a:r>
              <a:rPr lang="ar-LB" sz="2400" dirty="0">
                <a:latin typeface="Arial" panose="020B0604020202020204" pitchFamily="34" charset="0"/>
                <a:ea typeface="Lato Light" panose="020F0502020204030203" pitchFamily="34" charset="0"/>
                <a:cs typeface="Arial" panose="020B0604020202020204" pitchFamily="34" charset="0"/>
              </a:rPr>
              <a:t>المادة 59: الاتفاقيات والترتيبات الثنائية والتعددة الاطراف</a:t>
            </a:r>
          </a:p>
        </p:txBody>
      </p:sp>
      <p:sp>
        <p:nvSpPr>
          <p:cNvPr id="4" name="Rectangle 56">
            <a:extLst>
              <a:ext uri="{FF2B5EF4-FFF2-40B4-BE49-F238E27FC236}">
                <a16:creationId xmlns:a16="http://schemas.microsoft.com/office/drawing/2014/main" id="{D15921FB-1888-E34E-BA95-F389AD76B586}"/>
              </a:ext>
            </a:extLst>
          </p:cNvPr>
          <p:cNvSpPr/>
          <p:nvPr/>
        </p:nvSpPr>
        <p:spPr>
          <a:xfrm>
            <a:off x="4110172" y="360111"/>
            <a:ext cx="8081828" cy="584775"/>
          </a:xfrm>
          <a:prstGeom prst="rect">
            <a:avLst/>
          </a:prstGeom>
        </p:spPr>
        <p:txBody>
          <a:bodyPr wrap="square">
            <a:spAutoFit/>
          </a:bodyPr>
          <a:lstStyle/>
          <a:p>
            <a:pPr algn="r" rtl="1"/>
            <a:r>
              <a:rPr lang="ar-LB" sz="3200" b="1" dirty="0">
                <a:solidFill>
                  <a:schemeClr val="bg1"/>
                </a:solidFill>
                <a:latin typeface="Arial" panose="020B0604020202020204" pitchFamily="34" charset="0"/>
                <a:ea typeface="Lato Light" panose="020F0502020204030203" pitchFamily="34" charset="0"/>
                <a:cs typeface="Arial" panose="020B0604020202020204" pitchFamily="34" charset="0"/>
              </a:rPr>
              <a:t>الفصل الخامس: استرداد الموجودات</a:t>
            </a:r>
            <a:endParaRPr lang="en-US" sz="3200" b="1"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06FF7D31-FAA8-FB29-2871-6A2E67F50C07}"/>
              </a:ext>
            </a:extLst>
          </p:cNvPr>
          <p:cNvPicPr>
            <a:picLocks noChangeAspect="1"/>
          </p:cNvPicPr>
          <p:nvPr/>
        </p:nvPicPr>
        <p:blipFill>
          <a:blip r:embed="rId3"/>
          <a:stretch>
            <a:fillRect/>
          </a:stretch>
        </p:blipFill>
        <p:spPr>
          <a:xfrm rot="667938">
            <a:off x="9189378" y="2049204"/>
            <a:ext cx="2379991" cy="3415024"/>
          </a:xfrm>
          <a:prstGeom prst="rect">
            <a:avLst/>
          </a:prstGeom>
        </p:spPr>
      </p:pic>
    </p:spTree>
    <p:extLst>
      <p:ext uri="{BB962C8B-B14F-4D97-AF65-F5344CB8AC3E}">
        <p14:creationId xmlns:p14="http://schemas.microsoft.com/office/powerpoint/2010/main" val="3392214088"/>
      </p:ext>
    </p:extLst>
  </p:cSld>
  <p:clrMapOvr>
    <a:masterClrMapping/>
  </p:clrMapOvr>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8140E-C229-4DEF-9022-DBD93A783116}">
  <ds:schemaRefs>
    <ds:schemaRef ds:uri="http://schemas.microsoft.com/sharepoint/events"/>
  </ds:schemaRefs>
</ds:datastoreItem>
</file>

<file path=customXml/itemProps2.xml><?xml version="1.0" encoding="utf-8"?>
<ds:datastoreItem xmlns:ds="http://schemas.openxmlformats.org/officeDocument/2006/customXml" ds:itemID="{41504553-3E3C-4767-9D24-7D5707FBF882}">
  <ds:schemaRefs>
    <ds:schemaRef ds:uri="http://schemas.microsoft.com/office/2006/metadata/properties"/>
    <ds:schemaRef ds:uri="http://schemas.microsoft.com/office/infopath/2007/PartnerControls"/>
    <ds:schemaRef ds:uri="059678d3-0933-4798-85ce-4e8030ba05bc"/>
    <ds:schemaRef ds:uri="http://purl.org/dc/dcmitype/"/>
    <ds:schemaRef ds:uri="http://schemas.microsoft.com/office/2006/documentManagement/types"/>
    <ds:schemaRef ds:uri="http://www.w3.org/XML/1998/namespace"/>
    <ds:schemaRef ds:uri="http://schemas.openxmlformats.org/package/2006/metadata/core-properties"/>
    <ds:schemaRef ds:uri="d6d9d182-1b51-4d13-91b7-4a83422f327c"/>
    <ds:schemaRef ds:uri="http://purl.org/dc/terms/"/>
    <ds:schemaRef ds:uri="http://purl.org/dc/elements/1.1/"/>
  </ds:schemaRefs>
</ds:datastoreItem>
</file>

<file path=customXml/itemProps3.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41DC0A-1DCC-4F03-AFCC-17E26D699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1798</TotalTime>
  <Words>2378</Words>
  <Application>Microsoft Office PowerPoint</Application>
  <PresentationFormat>Widescreen</PresentationFormat>
  <Paragraphs>257</Paragraphs>
  <Slides>35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Almarai</vt:lpstr>
      <vt:lpstr>arial</vt:lpstr>
      <vt:lpstr>arial</vt:lpstr>
      <vt:lpstr>Calibri</vt:lpstr>
      <vt:lpstr>Calibri Light</vt:lpstr>
      <vt:lpstr>Courier New</vt:lpstr>
      <vt:lpstr>Sakkal Majalla</vt:lpstr>
      <vt:lpstr>Symbol</vt:lpstr>
      <vt:lpstr>Times New Roman</vt:lpstr>
      <vt:lpstr>Wingdings</vt:lpstr>
      <vt:lpstr>Office Theme</vt:lpstr>
      <vt:lpstr>Custom Design</vt:lpstr>
      <vt:lpstr>PowerPoint Presentation</vt:lpstr>
      <vt:lpstr>PowerPoint Presentation</vt:lpstr>
      <vt:lpstr>PowerPoint Presentation</vt:lpstr>
      <vt:lpstr>محتوى اتفاقية الأمم المتحدة لمكافحة الفساد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التشجيع على إقامة مجتمعات مسالمة وشاملة للجميع من اجل تحقيق التنمية المستدامة، وإتاحة إمكانية وصول الجميع الى العدالة، وبناء مؤسسات فعالة وخاضعة للمساءلة وشاملة للجميع على جميع المستويات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pragya mahendru</dc:creator>
  <cp:lastModifiedBy>Haytham Yassine</cp:lastModifiedBy>
  <cp:revision>66</cp:revision>
  <dcterms:created xsi:type="dcterms:W3CDTF">2020-05-07T16:23:44Z</dcterms:created>
  <dcterms:modified xsi:type="dcterms:W3CDTF">2024-12-14T15:29:19Z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